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3" r:id="rId2"/>
    <p:sldId id="416" r:id="rId3"/>
    <p:sldId id="419" r:id="rId4"/>
    <p:sldId id="420" r:id="rId5"/>
    <p:sldId id="418" r:id="rId6"/>
    <p:sldId id="421" r:id="rId7"/>
    <p:sldId id="417" r:id="rId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orient="horz" pos="282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5490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17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o Andrés Gutiérrez Silva" initials="CAGS" lastIdx="1" clrIdx="0">
    <p:extLst/>
  </p:cmAuthor>
  <p:cmAuthor id="2" name="Ana Lucia Gutierrez" initials="ALG" lastIdx="1" clrIdx="1">
    <p:extLst/>
  </p:cmAuthor>
  <p:cmAuthor id="3" name="José Daniel Mongua Forero" initials="JDMF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99"/>
    <a:srgbClr val="009900"/>
    <a:srgbClr val="76B531"/>
    <a:srgbClr val="975DB1"/>
    <a:srgbClr val="5B2482"/>
    <a:srgbClr val="7AC242"/>
    <a:srgbClr val="009BD2"/>
    <a:srgbClr val="1F6F2C"/>
    <a:srgbClr val="FAA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4" autoAdjust="0"/>
    <p:restoredTop sz="95583" autoAdjust="0"/>
  </p:normalViewPr>
  <p:slideViewPr>
    <p:cSldViewPr snapToGrid="0" snapToObjects="1" showGuides="1">
      <p:cViewPr>
        <p:scale>
          <a:sx n="66" d="100"/>
          <a:sy n="66" d="100"/>
        </p:scale>
        <p:origin x="792" y="54"/>
      </p:cViewPr>
      <p:guideLst>
        <p:guide orient="horz" pos="2614"/>
        <p:guide orient="horz" pos="282"/>
        <p:guide orient="horz" pos="2160"/>
        <p:guide pos="5490"/>
        <p:guide pos="2880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8303-2B76-4D5D-979F-241C9C27417D}" type="datetimeFigureOut">
              <a:rPr lang="es-CO" smtClean="0"/>
              <a:t>11/07/2016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5400C-AF84-4AAF-B7F3-A09DAC54E3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024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59765F-CF68-4056-A62F-A321605C0F48}" type="datetimeFigureOut">
              <a:rPr lang="es-CO" smtClean="0"/>
              <a:t>11/07/2016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7439AC-F595-4EAB-8DA2-6EC9A1265D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53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22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27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9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4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1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7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72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2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14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2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9B46-6AFE-6E48-8370-377B22DAF35E}" type="datetimeFigureOut">
              <a:rPr lang="es-ES" smtClean="0"/>
              <a:t>11/07/2016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6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5658" y="4837163"/>
            <a:ext cx="8737690" cy="1512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718682"/>
            <a:ext cx="4520886" cy="1660520"/>
          </a:xfrm>
          <a:prstGeom prst="rect">
            <a:avLst/>
          </a:prstGeom>
        </p:spPr>
      </p:pic>
      <p:pic>
        <p:nvPicPr>
          <p:cNvPr id="11" name="Imagen 10" descr="CCE_Gobierno_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65" y="5108053"/>
            <a:ext cx="5486583" cy="9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703821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0" y="519146"/>
            <a:ext cx="8715375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barreras para la adopción de un modelo de CPI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4100854" y="2417838"/>
            <a:ext cx="1584774" cy="1506856"/>
          </a:xfrm>
          <a:prstGeom prst="pentagon">
            <a:avLst/>
          </a:prstGeom>
          <a:solidFill>
            <a:srgbClr val="779BC3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MX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6336566" y="4637909"/>
            <a:ext cx="2464988" cy="2000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330200" fontAlgn="base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</a:pPr>
            <a:r>
              <a:rPr kumimoji="1" lang="es-MX" altLang="de-DE" sz="13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Políticas públicas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6779013" y="1697115"/>
            <a:ext cx="2349500" cy="200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330200" fontAlgn="base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</a:pPr>
            <a:r>
              <a:rPr kumimoji="1" lang="es-MX" altLang="de-DE" sz="13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Financieras</a:t>
            </a: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1057275" y="1519387"/>
            <a:ext cx="3390900" cy="200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330200" fontAlgn="base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</a:pPr>
            <a:r>
              <a:rPr kumimoji="1" lang="es-MX" altLang="de-DE" sz="13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Demanda pública</a:t>
            </a: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4107220" y="3094939"/>
            <a:ext cx="1604963" cy="2460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330200" fontAlgn="base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</a:pPr>
            <a:r>
              <a:rPr kumimoji="1" lang="es-MX" altLang="de-DE" sz="16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Barreras</a:t>
            </a: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6719572" y="2975239"/>
            <a:ext cx="2933700" cy="200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330200" fontAlgn="base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</a:pPr>
            <a:r>
              <a:rPr kumimoji="1" lang="es-MX" altLang="de-DE" sz="13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Oferta empresarial</a:t>
            </a: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939288" y="4673767"/>
            <a:ext cx="3521075" cy="200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330200" fontAlgn="base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</a:pPr>
            <a:r>
              <a:rPr kumimoji="1" lang="es-MX" altLang="de-DE" sz="13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Legales</a:t>
            </a:r>
          </a:p>
        </p:txBody>
      </p:sp>
      <p:sp>
        <p:nvSpPr>
          <p:cNvPr id="77" name="Freeform 11"/>
          <p:cNvSpPr>
            <a:spLocks/>
          </p:cNvSpPr>
          <p:nvPr/>
        </p:nvSpPr>
        <p:spPr bwMode="auto">
          <a:xfrm rot="10800000" flipH="1">
            <a:off x="370963" y="3931704"/>
            <a:ext cx="4027488" cy="1002877"/>
          </a:xfrm>
          <a:custGeom>
            <a:avLst/>
            <a:gdLst>
              <a:gd name="T0" fmla="*/ 2147483647 w 1961"/>
              <a:gd name="T1" fmla="*/ 2147483647 h 55"/>
              <a:gd name="T2" fmla="*/ 2147483647 w 1961"/>
              <a:gd name="T3" fmla="*/ 0 h 55"/>
              <a:gd name="T4" fmla="*/ 0 w 1961"/>
              <a:gd name="T5" fmla="*/ 2147483647 h 55"/>
              <a:gd name="T6" fmla="*/ 0 60000 65536"/>
              <a:gd name="T7" fmla="*/ 0 60000 65536"/>
              <a:gd name="T8" fmla="*/ 0 60000 65536"/>
              <a:gd name="T9" fmla="*/ 0 w 1961"/>
              <a:gd name="T10" fmla="*/ 0 h 55"/>
              <a:gd name="T11" fmla="*/ 1961 w 1961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" h="55">
                <a:moveTo>
                  <a:pt x="1961" y="55"/>
                </a:moveTo>
                <a:lnTo>
                  <a:pt x="1733" y="0"/>
                </a:lnTo>
                <a:lnTo>
                  <a:pt x="0" y="1"/>
                </a:lnTo>
              </a:path>
            </a:pathLst>
          </a:custGeom>
          <a:noFill/>
          <a:ln w="22225">
            <a:solidFill>
              <a:srgbClr val="779BC3"/>
            </a:solidFill>
            <a:round/>
            <a:headEnd type="triangle" w="med" len="lg"/>
            <a:tailEnd/>
          </a:ln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22759" y="1755103"/>
            <a:ext cx="3282951" cy="24006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sz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Falta </a:t>
            </a:r>
            <a:r>
              <a:rPr kumimoji="1" lang="es-E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 modelo de desarrollo tecnológico de organismos públicos 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MX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Desconocimiento de las necesidades de su entidad o área de influencia solucionables a través de CPI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sz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Falta </a:t>
            </a:r>
            <a:r>
              <a:rPr kumimoji="1" lang="es-E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  capacitación de compradores públicos en el ámbito de la innovación y prospectiva de </a:t>
            </a:r>
            <a:r>
              <a:rPr kumimoji="1" lang="es-ES" sz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mercados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MX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Aversión al riesgo de los compradores públicos 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sz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Alto grado de fiscalización por parte de los entes de control ajenos al mundo de la innovación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09601" y="4989368"/>
            <a:ext cx="3988849" cy="3139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MX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El marco legal está orientado principalmente a la minimización del gasto público,</a:t>
            </a:r>
            <a:endParaRPr kumimoji="1" lang="es-ES" sz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5969721" y="5003646"/>
            <a:ext cx="2968183" cy="12526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Bajo nivel de articulación entre generadores de política y gestores de la innovación.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MX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Visión tradicional de la compra pública enfocada en transparencia, economía y responsabilidad.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MX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Pocos incentivos para asumir riesgos.</a:t>
            </a: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5910729" y="3262744"/>
            <a:ext cx="2974976" cy="7817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Desconfianza en el Sistema de Compra Pública.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Desconocimiento del concepto de CPI</a:t>
            </a:r>
          </a:p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ES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Poca cultura de propiedad industrial</a:t>
            </a: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910729" y="1979357"/>
            <a:ext cx="2917826" cy="4708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71450" indent="-171450" defTabSz="330200" fontAlgn="base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8521700" algn="r"/>
              </a:tabLst>
            </a:pPr>
            <a:r>
              <a:rPr kumimoji="1" lang="es-MX" altLang="de-DE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Pocos recursos para invertir en procesos de CPI tanto para compradores como proveedores.</a:t>
            </a: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490537" y="1781800"/>
            <a:ext cx="3628230" cy="1184274"/>
          </a:xfrm>
          <a:custGeom>
            <a:avLst/>
            <a:gdLst>
              <a:gd name="T0" fmla="*/ 0 w 2365"/>
              <a:gd name="T1" fmla="*/ 2147483647 h 448"/>
              <a:gd name="T2" fmla="*/ 2147483647 w 2365"/>
              <a:gd name="T3" fmla="*/ 0 h 448"/>
              <a:gd name="T4" fmla="*/ 2147483647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>
            <a:solidFill>
              <a:srgbClr val="779BC3"/>
            </a:solidFill>
            <a:round/>
            <a:headEnd type="triangle" w="med" len="lg"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4" name="Freeform 4"/>
          <p:cNvSpPr>
            <a:spLocks/>
          </p:cNvSpPr>
          <p:nvPr/>
        </p:nvSpPr>
        <p:spPr bwMode="auto">
          <a:xfrm>
            <a:off x="4879568" y="1949527"/>
            <a:ext cx="3903663" cy="463550"/>
          </a:xfrm>
          <a:custGeom>
            <a:avLst/>
            <a:gdLst>
              <a:gd name="T0" fmla="*/ 0 w 2365"/>
              <a:gd name="T1" fmla="*/ 2147483647 h 448"/>
              <a:gd name="T2" fmla="*/ 2147483647 w 2365"/>
              <a:gd name="T3" fmla="*/ 0 h 448"/>
              <a:gd name="T4" fmla="*/ 2147483647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>
            <a:solidFill>
              <a:srgbClr val="779BC3"/>
            </a:solidFill>
            <a:round/>
            <a:headEnd type="triangle" w="med" len="lg"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5" name="Freeform 7"/>
          <p:cNvSpPr>
            <a:spLocks/>
          </p:cNvSpPr>
          <p:nvPr/>
        </p:nvSpPr>
        <p:spPr bwMode="auto">
          <a:xfrm flipV="1">
            <a:off x="5687353" y="3011516"/>
            <a:ext cx="3095878" cy="186083"/>
          </a:xfrm>
          <a:custGeom>
            <a:avLst/>
            <a:gdLst>
              <a:gd name="T0" fmla="*/ 0 w 2365"/>
              <a:gd name="T1" fmla="*/ 2147483647 h 448"/>
              <a:gd name="T2" fmla="*/ 2147483647 w 2365"/>
              <a:gd name="T3" fmla="*/ 0 h 448"/>
              <a:gd name="T4" fmla="*/ 2147483647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>
            <a:solidFill>
              <a:srgbClr val="779BC3"/>
            </a:solidFill>
            <a:round/>
            <a:headEnd type="triangle" w="med" len="lg"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" name="Rectangle 1172"/>
          <p:cNvSpPr>
            <a:spLocks noChangeArrowheads="1"/>
          </p:cNvSpPr>
          <p:nvPr/>
        </p:nvSpPr>
        <p:spPr bwMode="blackWhite">
          <a:xfrm>
            <a:off x="6134469" y="1673640"/>
            <a:ext cx="379449" cy="223500"/>
          </a:xfrm>
          <a:prstGeom prst="rect">
            <a:avLst/>
          </a:prstGeom>
          <a:solidFill>
            <a:srgbClr val="4D7BAD"/>
          </a:solidFill>
          <a:ln w="12700" cap="rnd" algn="ctr">
            <a:solidFill>
              <a:srgbClr val="B1C6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s-ES" sz="1300" kern="0" dirty="0">
                <a:solidFill>
                  <a:srgbClr val="B1C6DD"/>
                </a:solidFill>
                <a:latin typeface="Arial" pitchFamily="34" charset="0"/>
                <a:ea typeface="ＭＳ Ｐゴシック" pitchFamily="34" charset="-128"/>
              </a:rPr>
              <a:t>$</a:t>
            </a:r>
            <a:endParaRPr kumimoji="1" lang="es-ES_tradnl" sz="1300" kern="0" dirty="0">
              <a:solidFill>
                <a:srgbClr val="B1C6D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8" name="Picture 1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36433" y="1476109"/>
            <a:ext cx="34051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1119" descr="MCj030357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9" y="2848995"/>
            <a:ext cx="347809" cy="3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1" descr="C:\Users\diego.lopez\AppData\Local\Microsoft\Windows\Temporary Internet Files\Content.IE5\4DVG8E52\MC900199251[1].wmf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D7BA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2" y="4565161"/>
            <a:ext cx="468865" cy="3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45 Grupo"/>
          <p:cNvGrpSpPr/>
          <p:nvPr/>
        </p:nvGrpSpPr>
        <p:grpSpPr>
          <a:xfrm>
            <a:off x="5997272" y="4575840"/>
            <a:ext cx="278852" cy="309024"/>
            <a:chOff x="4297363" y="3382963"/>
            <a:chExt cx="639762" cy="728662"/>
          </a:xfrm>
        </p:grpSpPr>
        <p:sp>
          <p:nvSpPr>
            <p:cNvPr id="92" name="AutoShape 1152"/>
            <p:cNvSpPr>
              <a:spLocks noChangeAspect="1" noChangeArrowheads="1" noTextEdit="1"/>
            </p:cNvSpPr>
            <p:nvPr/>
          </p:nvSpPr>
          <p:spPr bwMode="auto">
            <a:xfrm>
              <a:off x="4297363" y="3382963"/>
              <a:ext cx="639762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3" name="Freeform 1153"/>
            <p:cNvSpPr>
              <a:spLocks/>
            </p:cNvSpPr>
            <p:nvPr/>
          </p:nvSpPr>
          <p:spPr bwMode="auto">
            <a:xfrm>
              <a:off x="4730750" y="4078288"/>
              <a:ext cx="50800" cy="33337"/>
            </a:xfrm>
            <a:custGeom>
              <a:avLst/>
              <a:gdLst>
                <a:gd name="T0" fmla="*/ 0 w 158"/>
                <a:gd name="T1" fmla="*/ 55 h 101"/>
                <a:gd name="T2" fmla="*/ 140 w 158"/>
                <a:gd name="T3" fmla="*/ 101 h 101"/>
                <a:gd name="T4" fmla="*/ 158 w 158"/>
                <a:gd name="T5" fmla="*/ 46 h 101"/>
                <a:gd name="T6" fmla="*/ 18 w 158"/>
                <a:gd name="T7" fmla="*/ 0 h 101"/>
                <a:gd name="T8" fmla="*/ 0 w 158"/>
                <a:gd name="T9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01">
                  <a:moveTo>
                    <a:pt x="0" y="55"/>
                  </a:moveTo>
                  <a:lnTo>
                    <a:pt x="140" y="101"/>
                  </a:lnTo>
                  <a:lnTo>
                    <a:pt x="158" y="46"/>
                  </a:lnTo>
                  <a:lnTo>
                    <a:pt x="1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" name="Freeform 1154"/>
            <p:cNvSpPr>
              <a:spLocks/>
            </p:cNvSpPr>
            <p:nvPr/>
          </p:nvSpPr>
          <p:spPr bwMode="auto">
            <a:xfrm>
              <a:off x="4371975" y="3382963"/>
              <a:ext cx="565150" cy="693737"/>
            </a:xfrm>
            <a:custGeom>
              <a:avLst/>
              <a:gdLst>
                <a:gd name="T0" fmla="*/ 1770 w 1770"/>
                <a:gd name="T1" fmla="*/ 578 h 2163"/>
                <a:gd name="T2" fmla="*/ 1770 w 1770"/>
                <a:gd name="T3" fmla="*/ 568 h 2163"/>
                <a:gd name="T4" fmla="*/ 1765 w 1770"/>
                <a:gd name="T5" fmla="*/ 559 h 2163"/>
                <a:gd name="T6" fmla="*/ 1759 w 1770"/>
                <a:gd name="T7" fmla="*/ 552 h 2163"/>
                <a:gd name="T8" fmla="*/ 1750 w 1770"/>
                <a:gd name="T9" fmla="*/ 547 h 2163"/>
                <a:gd name="T10" fmla="*/ 1741 w 1770"/>
                <a:gd name="T11" fmla="*/ 546 h 2163"/>
                <a:gd name="T12" fmla="*/ 1732 w 1770"/>
                <a:gd name="T13" fmla="*/ 547 h 2163"/>
                <a:gd name="T14" fmla="*/ 1724 w 1770"/>
                <a:gd name="T15" fmla="*/ 552 h 2163"/>
                <a:gd name="T16" fmla="*/ 1717 w 1770"/>
                <a:gd name="T17" fmla="*/ 560 h 2163"/>
                <a:gd name="T18" fmla="*/ 1572 w 1770"/>
                <a:gd name="T19" fmla="*/ 803 h 2163"/>
                <a:gd name="T20" fmla="*/ 1566 w 1770"/>
                <a:gd name="T21" fmla="*/ 802 h 2163"/>
                <a:gd name="T22" fmla="*/ 1558 w 1770"/>
                <a:gd name="T23" fmla="*/ 829 h 2163"/>
                <a:gd name="T24" fmla="*/ 1477 w 1770"/>
                <a:gd name="T25" fmla="*/ 1071 h 2163"/>
                <a:gd name="T26" fmla="*/ 1251 w 1770"/>
                <a:gd name="T27" fmla="*/ 29 h 2163"/>
                <a:gd name="T28" fmla="*/ 1245 w 1770"/>
                <a:gd name="T29" fmla="*/ 0 h 2163"/>
                <a:gd name="T30" fmla="*/ 1217 w 1770"/>
                <a:gd name="T31" fmla="*/ 6 h 2163"/>
                <a:gd name="T32" fmla="*/ 27 w 1770"/>
                <a:gd name="T33" fmla="*/ 265 h 2163"/>
                <a:gd name="T34" fmla="*/ 0 w 1770"/>
                <a:gd name="T35" fmla="*/ 271 h 2163"/>
                <a:gd name="T36" fmla="*/ 6 w 1770"/>
                <a:gd name="T37" fmla="*/ 299 h 2163"/>
                <a:gd name="T38" fmla="*/ 387 w 1770"/>
                <a:gd name="T39" fmla="*/ 2050 h 2163"/>
                <a:gd name="T40" fmla="*/ 392 w 1770"/>
                <a:gd name="T41" fmla="*/ 2079 h 2163"/>
                <a:gd name="T42" fmla="*/ 421 w 1770"/>
                <a:gd name="T43" fmla="*/ 2073 h 2163"/>
                <a:gd name="T44" fmla="*/ 1204 w 1770"/>
                <a:gd name="T45" fmla="*/ 1903 h 2163"/>
                <a:gd name="T46" fmla="*/ 1148 w 1770"/>
                <a:gd name="T47" fmla="*/ 2075 h 2163"/>
                <a:gd name="T48" fmla="*/ 1139 w 1770"/>
                <a:gd name="T49" fmla="*/ 2103 h 2163"/>
                <a:gd name="T50" fmla="*/ 1166 w 1770"/>
                <a:gd name="T51" fmla="*/ 2112 h 2163"/>
                <a:gd name="T52" fmla="*/ 1292 w 1770"/>
                <a:gd name="T53" fmla="*/ 2154 h 2163"/>
                <a:gd name="T54" fmla="*/ 1319 w 1770"/>
                <a:gd name="T55" fmla="*/ 2163 h 2163"/>
                <a:gd name="T56" fmla="*/ 1329 w 1770"/>
                <a:gd name="T57" fmla="*/ 2135 h 2163"/>
                <a:gd name="T58" fmla="*/ 1421 w 1770"/>
                <a:gd name="T59" fmla="*/ 1855 h 2163"/>
                <a:gd name="T60" fmla="*/ 1610 w 1770"/>
                <a:gd name="T61" fmla="*/ 1814 h 2163"/>
                <a:gd name="T62" fmla="*/ 1638 w 1770"/>
                <a:gd name="T63" fmla="*/ 1808 h 2163"/>
                <a:gd name="T64" fmla="*/ 1632 w 1770"/>
                <a:gd name="T65" fmla="*/ 1779 h 2163"/>
                <a:gd name="T66" fmla="*/ 1564 w 1770"/>
                <a:gd name="T67" fmla="*/ 1467 h 2163"/>
                <a:gd name="T68" fmla="*/ 1547 w 1770"/>
                <a:gd name="T69" fmla="*/ 1471 h 2163"/>
                <a:gd name="T70" fmla="*/ 1739 w 1770"/>
                <a:gd name="T71" fmla="*/ 888 h 2163"/>
                <a:gd name="T72" fmla="*/ 1748 w 1770"/>
                <a:gd name="T73" fmla="*/ 860 h 2163"/>
                <a:gd name="T74" fmla="*/ 1742 w 1770"/>
                <a:gd name="T75" fmla="*/ 859 h 2163"/>
                <a:gd name="T76" fmla="*/ 1770 w 1770"/>
                <a:gd name="T77" fmla="*/ 578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70" h="2163">
                  <a:moveTo>
                    <a:pt x="1770" y="578"/>
                  </a:moveTo>
                  <a:lnTo>
                    <a:pt x="1770" y="568"/>
                  </a:lnTo>
                  <a:lnTo>
                    <a:pt x="1765" y="559"/>
                  </a:lnTo>
                  <a:lnTo>
                    <a:pt x="1759" y="552"/>
                  </a:lnTo>
                  <a:lnTo>
                    <a:pt x="1750" y="547"/>
                  </a:lnTo>
                  <a:lnTo>
                    <a:pt x="1741" y="546"/>
                  </a:lnTo>
                  <a:lnTo>
                    <a:pt x="1732" y="547"/>
                  </a:lnTo>
                  <a:lnTo>
                    <a:pt x="1724" y="552"/>
                  </a:lnTo>
                  <a:lnTo>
                    <a:pt x="1717" y="560"/>
                  </a:lnTo>
                  <a:lnTo>
                    <a:pt x="1572" y="803"/>
                  </a:lnTo>
                  <a:lnTo>
                    <a:pt x="1566" y="802"/>
                  </a:lnTo>
                  <a:lnTo>
                    <a:pt x="1558" y="829"/>
                  </a:lnTo>
                  <a:lnTo>
                    <a:pt x="1477" y="1071"/>
                  </a:lnTo>
                  <a:lnTo>
                    <a:pt x="1251" y="29"/>
                  </a:lnTo>
                  <a:lnTo>
                    <a:pt x="1245" y="0"/>
                  </a:lnTo>
                  <a:lnTo>
                    <a:pt x="1217" y="6"/>
                  </a:lnTo>
                  <a:lnTo>
                    <a:pt x="27" y="265"/>
                  </a:lnTo>
                  <a:lnTo>
                    <a:pt x="0" y="271"/>
                  </a:lnTo>
                  <a:lnTo>
                    <a:pt x="6" y="299"/>
                  </a:lnTo>
                  <a:lnTo>
                    <a:pt x="387" y="2050"/>
                  </a:lnTo>
                  <a:lnTo>
                    <a:pt x="392" y="2079"/>
                  </a:lnTo>
                  <a:lnTo>
                    <a:pt x="421" y="2073"/>
                  </a:lnTo>
                  <a:lnTo>
                    <a:pt x="1204" y="1903"/>
                  </a:lnTo>
                  <a:lnTo>
                    <a:pt x="1148" y="2075"/>
                  </a:lnTo>
                  <a:lnTo>
                    <a:pt x="1139" y="2103"/>
                  </a:lnTo>
                  <a:lnTo>
                    <a:pt x="1166" y="2112"/>
                  </a:lnTo>
                  <a:lnTo>
                    <a:pt x="1292" y="2154"/>
                  </a:lnTo>
                  <a:lnTo>
                    <a:pt x="1319" y="2163"/>
                  </a:lnTo>
                  <a:lnTo>
                    <a:pt x="1329" y="2135"/>
                  </a:lnTo>
                  <a:lnTo>
                    <a:pt x="1421" y="1855"/>
                  </a:lnTo>
                  <a:lnTo>
                    <a:pt x="1610" y="1814"/>
                  </a:lnTo>
                  <a:lnTo>
                    <a:pt x="1638" y="1808"/>
                  </a:lnTo>
                  <a:lnTo>
                    <a:pt x="1632" y="1779"/>
                  </a:lnTo>
                  <a:lnTo>
                    <a:pt x="1564" y="1467"/>
                  </a:lnTo>
                  <a:lnTo>
                    <a:pt x="1547" y="1471"/>
                  </a:lnTo>
                  <a:lnTo>
                    <a:pt x="1739" y="888"/>
                  </a:lnTo>
                  <a:lnTo>
                    <a:pt x="1748" y="860"/>
                  </a:lnTo>
                  <a:lnTo>
                    <a:pt x="1742" y="859"/>
                  </a:lnTo>
                  <a:lnTo>
                    <a:pt x="1770" y="5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5" name="Freeform 1155"/>
            <p:cNvSpPr>
              <a:spLocks/>
            </p:cNvSpPr>
            <p:nvPr/>
          </p:nvSpPr>
          <p:spPr bwMode="auto">
            <a:xfrm>
              <a:off x="4891088" y="3608388"/>
              <a:ext cx="23812" cy="44450"/>
            </a:xfrm>
            <a:custGeom>
              <a:avLst/>
              <a:gdLst>
                <a:gd name="T0" fmla="*/ 58 w 71"/>
                <a:gd name="T1" fmla="*/ 138 h 138"/>
                <a:gd name="T2" fmla="*/ 0 w 71"/>
                <a:gd name="T3" fmla="*/ 118 h 138"/>
                <a:gd name="T4" fmla="*/ 71 w 71"/>
                <a:gd name="T5" fmla="*/ 0 h 138"/>
                <a:gd name="T6" fmla="*/ 58 w 7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38">
                  <a:moveTo>
                    <a:pt x="58" y="138"/>
                  </a:moveTo>
                  <a:lnTo>
                    <a:pt x="0" y="118"/>
                  </a:lnTo>
                  <a:lnTo>
                    <a:pt x="71" y="0"/>
                  </a:lnTo>
                  <a:lnTo>
                    <a:pt x="58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6" name="Freeform 1156"/>
            <p:cNvSpPr>
              <a:spLocks/>
            </p:cNvSpPr>
            <p:nvPr/>
          </p:nvSpPr>
          <p:spPr bwMode="auto">
            <a:xfrm>
              <a:off x="4394200" y="3405188"/>
              <a:ext cx="438150" cy="622300"/>
            </a:xfrm>
            <a:custGeom>
              <a:avLst/>
              <a:gdLst>
                <a:gd name="T0" fmla="*/ 368 w 1373"/>
                <a:gd name="T1" fmla="*/ 1941 h 1941"/>
                <a:gd name="T2" fmla="*/ 0 w 1373"/>
                <a:gd name="T3" fmla="*/ 247 h 1941"/>
                <a:gd name="T4" fmla="*/ 1132 w 1373"/>
                <a:gd name="T5" fmla="*/ 0 h 1941"/>
                <a:gd name="T6" fmla="*/ 1373 w 1373"/>
                <a:gd name="T7" fmla="*/ 1111 h 1941"/>
                <a:gd name="T8" fmla="*/ 1156 w 1373"/>
                <a:gd name="T9" fmla="*/ 1769 h 1941"/>
                <a:gd name="T10" fmla="*/ 368 w 1373"/>
                <a:gd name="T11" fmla="*/ 1941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3" h="1941">
                  <a:moveTo>
                    <a:pt x="368" y="1941"/>
                  </a:moveTo>
                  <a:lnTo>
                    <a:pt x="0" y="247"/>
                  </a:lnTo>
                  <a:lnTo>
                    <a:pt x="1132" y="0"/>
                  </a:lnTo>
                  <a:lnTo>
                    <a:pt x="1373" y="1111"/>
                  </a:lnTo>
                  <a:lnTo>
                    <a:pt x="1156" y="1769"/>
                  </a:lnTo>
                  <a:lnTo>
                    <a:pt x="368" y="1941"/>
                  </a:lnTo>
                  <a:close/>
                </a:path>
              </a:pathLst>
            </a:custGeom>
            <a:solidFill>
              <a:srgbClr val="B1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7" name="Freeform 1157"/>
            <p:cNvSpPr>
              <a:spLocks/>
            </p:cNvSpPr>
            <p:nvPr/>
          </p:nvSpPr>
          <p:spPr bwMode="auto">
            <a:xfrm>
              <a:off x="4757738" y="3663950"/>
              <a:ext cx="147637" cy="390525"/>
            </a:xfrm>
            <a:custGeom>
              <a:avLst/>
              <a:gdLst>
                <a:gd name="T0" fmla="*/ 71 w 462"/>
                <a:gd name="T1" fmla="*/ 1215 h 1215"/>
                <a:gd name="T2" fmla="*/ 0 w 462"/>
                <a:gd name="T3" fmla="*/ 1192 h 1215"/>
                <a:gd name="T4" fmla="*/ 392 w 462"/>
                <a:gd name="T5" fmla="*/ 0 h 1215"/>
                <a:gd name="T6" fmla="*/ 462 w 462"/>
                <a:gd name="T7" fmla="*/ 24 h 1215"/>
                <a:gd name="T8" fmla="*/ 71 w 462"/>
                <a:gd name="T9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215">
                  <a:moveTo>
                    <a:pt x="71" y="1215"/>
                  </a:moveTo>
                  <a:lnTo>
                    <a:pt x="0" y="1192"/>
                  </a:lnTo>
                  <a:lnTo>
                    <a:pt x="392" y="0"/>
                  </a:lnTo>
                  <a:lnTo>
                    <a:pt x="462" y="24"/>
                  </a:lnTo>
                  <a:lnTo>
                    <a:pt x="71" y="1215"/>
                  </a:lnTo>
                  <a:close/>
                </a:path>
              </a:pathLst>
            </a:custGeom>
            <a:solidFill>
              <a:srgbClr val="3D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8" name="Freeform 1158"/>
            <p:cNvSpPr>
              <a:spLocks/>
            </p:cNvSpPr>
            <p:nvPr/>
          </p:nvSpPr>
          <p:spPr bwMode="auto">
            <a:xfrm>
              <a:off x="4832350" y="3879850"/>
              <a:ext cx="39688" cy="77788"/>
            </a:xfrm>
            <a:custGeom>
              <a:avLst/>
              <a:gdLst>
                <a:gd name="T0" fmla="*/ 126 w 126"/>
                <a:gd name="T1" fmla="*/ 215 h 243"/>
                <a:gd name="T2" fmla="*/ 0 w 126"/>
                <a:gd name="T3" fmla="*/ 243 h 243"/>
                <a:gd name="T4" fmla="*/ 80 w 126"/>
                <a:gd name="T5" fmla="*/ 0 h 243"/>
                <a:gd name="T6" fmla="*/ 126 w 126"/>
                <a:gd name="T7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243">
                  <a:moveTo>
                    <a:pt x="126" y="215"/>
                  </a:moveTo>
                  <a:lnTo>
                    <a:pt x="0" y="243"/>
                  </a:lnTo>
                  <a:lnTo>
                    <a:pt x="80" y="0"/>
                  </a:lnTo>
                  <a:lnTo>
                    <a:pt x="126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9" name="Freeform 1159"/>
            <p:cNvSpPr>
              <a:spLocks/>
            </p:cNvSpPr>
            <p:nvPr/>
          </p:nvSpPr>
          <p:spPr bwMode="auto">
            <a:xfrm>
              <a:off x="4486275" y="3622675"/>
              <a:ext cx="255588" cy="73025"/>
            </a:xfrm>
            <a:custGeom>
              <a:avLst/>
              <a:gdLst>
                <a:gd name="T0" fmla="*/ 792 w 804"/>
                <a:gd name="T1" fmla="*/ 0 h 230"/>
                <a:gd name="T2" fmla="*/ 0 w 804"/>
                <a:gd name="T3" fmla="*/ 172 h 230"/>
                <a:gd name="T4" fmla="*/ 13 w 804"/>
                <a:gd name="T5" fmla="*/ 230 h 230"/>
                <a:gd name="T6" fmla="*/ 804 w 804"/>
                <a:gd name="T7" fmla="*/ 57 h 230"/>
                <a:gd name="T8" fmla="*/ 792 w 80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230">
                  <a:moveTo>
                    <a:pt x="792" y="0"/>
                  </a:moveTo>
                  <a:lnTo>
                    <a:pt x="0" y="172"/>
                  </a:lnTo>
                  <a:lnTo>
                    <a:pt x="13" y="230"/>
                  </a:lnTo>
                  <a:lnTo>
                    <a:pt x="804" y="57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0" name="Freeform 1160"/>
            <p:cNvSpPr>
              <a:spLocks/>
            </p:cNvSpPr>
            <p:nvPr/>
          </p:nvSpPr>
          <p:spPr bwMode="auto">
            <a:xfrm>
              <a:off x="4498975" y="3708400"/>
              <a:ext cx="114300" cy="44450"/>
            </a:xfrm>
            <a:custGeom>
              <a:avLst/>
              <a:gdLst>
                <a:gd name="T0" fmla="*/ 0 w 359"/>
                <a:gd name="T1" fmla="*/ 76 h 132"/>
                <a:gd name="T2" fmla="*/ 13 w 359"/>
                <a:gd name="T3" fmla="*/ 132 h 132"/>
                <a:gd name="T4" fmla="*/ 359 w 359"/>
                <a:gd name="T5" fmla="*/ 58 h 132"/>
                <a:gd name="T6" fmla="*/ 347 w 359"/>
                <a:gd name="T7" fmla="*/ 0 h 132"/>
                <a:gd name="T8" fmla="*/ 0 w 359"/>
                <a:gd name="T9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32">
                  <a:moveTo>
                    <a:pt x="0" y="76"/>
                  </a:moveTo>
                  <a:lnTo>
                    <a:pt x="13" y="132"/>
                  </a:lnTo>
                  <a:lnTo>
                    <a:pt x="359" y="58"/>
                  </a:lnTo>
                  <a:lnTo>
                    <a:pt x="347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1" name="Freeform 1161"/>
            <p:cNvSpPr>
              <a:spLocks/>
            </p:cNvSpPr>
            <p:nvPr/>
          </p:nvSpPr>
          <p:spPr bwMode="auto">
            <a:xfrm>
              <a:off x="4529138" y="3460750"/>
              <a:ext cx="119062" cy="42863"/>
            </a:xfrm>
            <a:custGeom>
              <a:avLst/>
              <a:gdLst>
                <a:gd name="T0" fmla="*/ 373 w 373"/>
                <a:gd name="T1" fmla="*/ 57 h 135"/>
                <a:gd name="T2" fmla="*/ 360 w 373"/>
                <a:gd name="T3" fmla="*/ 0 h 135"/>
                <a:gd name="T4" fmla="*/ 0 w 373"/>
                <a:gd name="T5" fmla="*/ 78 h 135"/>
                <a:gd name="T6" fmla="*/ 11 w 373"/>
                <a:gd name="T7" fmla="*/ 135 h 135"/>
                <a:gd name="T8" fmla="*/ 373 w 373"/>
                <a:gd name="T9" fmla="*/ 5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35">
                  <a:moveTo>
                    <a:pt x="373" y="57"/>
                  </a:moveTo>
                  <a:lnTo>
                    <a:pt x="360" y="0"/>
                  </a:lnTo>
                  <a:lnTo>
                    <a:pt x="0" y="78"/>
                  </a:lnTo>
                  <a:lnTo>
                    <a:pt x="11" y="135"/>
                  </a:lnTo>
                  <a:lnTo>
                    <a:pt x="37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" name="Freeform 1162"/>
            <p:cNvSpPr>
              <a:spLocks/>
            </p:cNvSpPr>
            <p:nvPr/>
          </p:nvSpPr>
          <p:spPr bwMode="auto">
            <a:xfrm>
              <a:off x="4543425" y="3513138"/>
              <a:ext cx="117475" cy="44450"/>
            </a:xfrm>
            <a:custGeom>
              <a:avLst/>
              <a:gdLst>
                <a:gd name="T0" fmla="*/ 13 w 373"/>
                <a:gd name="T1" fmla="*/ 134 h 134"/>
                <a:gd name="T2" fmla="*/ 373 w 373"/>
                <a:gd name="T3" fmla="*/ 56 h 134"/>
                <a:gd name="T4" fmla="*/ 361 w 373"/>
                <a:gd name="T5" fmla="*/ 0 h 134"/>
                <a:gd name="T6" fmla="*/ 0 w 373"/>
                <a:gd name="T7" fmla="*/ 78 h 134"/>
                <a:gd name="T8" fmla="*/ 13 w 37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34">
                  <a:moveTo>
                    <a:pt x="13" y="134"/>
                  </a:moveTo>
                  <a:lnTo>
                    <a:pt x="373" y="56"/>
                  </a:lnTo>
                  <a:lnTo>
                    <a:pt x="361" y="0"/>
                  </a:lnTo>
                  <a:lnTo>
                    <a:pt x="0" y="78"/>
                  </a:lnTo>
                  <a:lnTo>
                    <a:pt x="13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3" name="Freeform 1163"/>
            <p:cNvSpPr>
              <a:spLocks/>
            </p:cNvSpPr>
            <p:nvPr/>
          </p:nvSpPr>
          <p:spPr bwMode="auto">
            <a:xfrm>
              <a:off x="4378325" y="3757613"/>
              <a:ext cx="146050" cy="146050"/>
            </a:xfrm>
            <a:custGeom>
              <a:avLst/>
              <a:gdLst>
                <a:gd name="T0" fmla="*/ 455 w 458"/>
                <a:gd name="T1" fmla="*/ 195 h 456"/>
                <a:gd name="T2" fmla="*/ 444 w 458"/>
                <a:gd name="T3" fmla="*/ 152 h 456"/>
                <a:gd name="T4" fmla="*/ 425 w 458"/>
                <a:gd name="T5" fmla="*/ 111 h 456"/>
                <a:gd name="T6" fmla="*/ 399 w 458"/>
                <a:gd name="T7" fmla="*/ 76 h 456"/>
                <a:gd name="T8" fmla="*/ 367 w 458"/>
                <a:gd name="T9" fmla="*/ 46 h 456"/>
                <a:gd name="T10" fmla="*/ 330 w 458"/>
                <a:gd name="T11" fmla="*/ 23 h 456"/>
                <a:gd name="T12" fmla="*/ 288 w 458"/>
                <a:gd name="T13" fmla="*/ 8 h 456"/>
                <a:gd name="T14" fmla="*/ 243 w 458"/>
                <a:gd name="T15" fmla="*/ 0 h 456"/>
                <a:gd name="T16" fmla="*/ 197 w 458"/>
                <a:gd name="T17" fmla="*/ 2 h 456"/>
                <a:gd name="T18" fmla="*/ 152 w 458"/>
                <a:gd name="T19" fmla="*/ 12 h 456"/>
                <a:gd name="T20" fmla="*/ 112 w 458"/>
                <a:gd name="T21" fmla="*/ 31 h 456"/>
                <a:gd name="T22" fmla="*/ 76 w 458"/>
                <a:gd name="T23" fmla="*/ 57 h 456"/>
                <a:gd name="T24" fmla="*/ 46 w 458"/>
                <a:gd name="T25" fmla="*/ 89 h 456"/>
                <a:gd name="T26" fmla="*/ 23 w 458"/>
                <a:gd name="T27" fmla="*/ 126 h 456"/>
                <a:gd name="T28" fmla="*/ 8 w 458"/>
                <a:gd name="T29" fmla="*/ 168 h 456"/>
                <a:gd name="T30" fmla="*/ 0 w 458"/>
                <a:gd name="T31" fmla="*/ 213 h 456"/>
                <a:gd name="T32" fmla="*/ 3 w 458"/>
                <a:gd name="T33" fmla="*/ 259 h 456"/>
                <a:gd name="T34" fmla="*/ 13 w 458"/>
                <a:gd name="T35" fmla="*/ 301 h 456"/>
                <a:gd name="T36" fmla="*/ 31 w 458"/>
                <a:gd name="T37" fmla="*/ 342 h 456"/>
                <a:gd name="T38" fmla="*/ 57 w 458"/>
                <a:gd name="T39" fmla="*/ 378 h 456"/>
                <a:gd name="T40" fmla="*/ 90 w 458"/>
                <a:gd name="T41" fmla="*/ 410 h 456"/>
                <a:gd name="T42" fmla="*/ 128 w 458"/>
                <a:gd name="T43" fmla="*/ 433 h 456"/>
                <a:gd name="T44" fmla="*/ 171 w 458"/>
                <a:gd name="T45" fmla="*/ 449 h 456"/>
                <a:gd name="T46" fmla="*/ 215 w 458"/>
                <a:gd name="T47" fmla="*/ 456 h 456"/>
                <a:gd name="T48" fmla="*/ 261 w 458"/>
                <a:gd name="T49" fmla="*/ 453 h 456"/>
                <a:gd name="T50" fmla="*/ 304 w 458"/>
                <a:gd name="T51" fmla="*/ 443 h 456"/>
                <a:gd name="T52" fmla="*/ 345 w 458"/>
                <a:gd name="T53" fmla="*/ 423 h 456"/>
                <a:gd name="T54" fmla="*/ 380 w 458"/>
                <a:gd name="T55" fmla="*/ 398 h 456"/>
                <a:gd name="T56" fmla="*/ 410 w 458"/>
                <a:gd name="T57" fmla="*/ 366 h 456"/>
                <a:gd name="T58" fmla="*/ 433 w 458"/>
                <a:gd name="T59" fmla="*/ 328 h 456"/>
                <a:gd name="T60" fmla="*/ 449 w 458"/>
                <a:gd name="T61" fmla="*/ 286 h 456"/>
                <a:gd name="T62" fmla="*/ 458 w 458"/>
                <a:gd name="T63" fmla="*/ 24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8" h="456">
                  <a:moveTo>
                    <a:pt x="458" y="218"/>
                  </a:moveTo>
                  <a:lnTo>
                    <a:pt x="455" y="195"/>
                  </a:lnTo>
                  <a:lnTo>
                    <a:pt x="451" y="172"/>
                  </a:lnTo>
                  <a:lnTo>
                    <a:pt x="444" y="152"/>
                  </a:lnTo>
                  <a:lnTo>
                    <a:pt x="436" y="131"/>
                  </a:lnTo>
                  <a:lnTo>
                    <a:pt x="425" y="111"/>
                  </a:lnTo>
                  <a:lnTo>
                    <a:pt x="413" y="93"/>
                  </a:lnTo>
                  <a:lnTo>
                    <a:pt x="399" y="76"/>
                  </a:lnTo>
                  <a:lnTo>
                    <a:pt x="384" y="61"/>
                  </a:lnTo>
                  <a:lnTo>
                    <a:pt x="367" y="46"/>
                  </a:lnTo>
                  <a:lnTo>
                    <a:pt x="349" y="34"/>
                  </a:lnTo>
                  <a:lnTo>
                    <a:pt x="330" y="23"/>
                  </a:lnTo>
                  <a:lnTo>
                    <a:pt x="309" y="14"/>
                  </a:lnTo>
                  <a:lnTo>
                    <a:pt x="288" y="8"/>
                  </a:lnTo>
                  <a:lnTo>
                    <a:pt x="266" y="3"/>
                  </a:lnTo>
                  <a:lnTo>
                    <a:pt x="243" y="0"/>
                  </a:lnTo>
                  <a:lnTo>
                    <a:pt x="220" y="0"/>
                  </a:lnTo>
                  <a:lnTo>
                    <a:pt x="197" y="2"/>
                  </a:lnTo>
                  <a:lnTo>
                    <a:pt x="174" y="5"/>
                  </a:lnTo>
                  <a:lnTo>
                    <a:pt x="152" y="12"/>
                  </a:lnTo>
                  <a:lnTo>
                    <a:pt x="132" y="20"/>
                  </a:lnTo>
                  <a:lnTo>
                    <a:pt x="112" y="31"/>
                  </a:lnTo>
                  <a:lnTo>
                    <a:pt x="94" y="43"/>
                  </a:lnTo>
                  <a:lnTo>
                    <a:pt x="76" y="57"/>
                  </a:lnTo>
                  <a:lnTo>
                    <a:pt x="61" y="72"/>
                  </a:lnTo>
                  <a:lnTo>
                    <a:pt x="46" y="89"/>
                  </a:lnTo>
                  <a:lnTo>
                    <a:pt x="35" y="107"/>
                  </a:lnTo>
                  <a:lnTo>
                    <a:pt x="23" y="126"/>
                  </a:lnTo>
                  <a:lnTo>
                    <a:pt x="15" y="147"/>
                  </a:lnTo>
                  <a:lnTo>
                    <a:pt x="8" y="168"/>
                  </a:lnTo>
                  <a:lnTo>
                    <a:pt x="4" y="190"/>
                  </a:lnTo>
                  <a:lnTo>
                    <a:pt x="0" y="213"/>
                  </a:lnTo>
                  <a:lnTo>
                    <a:pt x="0" y="236"/>
                  </a:lnTo>
                  <a:lnTo>
                    <a:pt x="3" y="259"/>
                  </a:lnTo>
                  <a:lnTo>
                    <a:pt x="6" y="281"/>
                  </a:lnTo>
                  <a:lnTo>
                    <a:pt x="13" y="301"/>
                  </a:lnTo>
                  <a:lnTo>
                    <a:pt x="21" y="322"/>
                  </a:lnTo>
                  <a:lnTo>
                    <a:pt x="31" y="342"/>
                  </a:lnTo>
                  <a:lnTo>
                    <a:pt x="43" y="361"/>
                  </a:lnTo>
                  <a:lnTo>
                    <a:pt x="57" y="378"/>
                  </a:lnTo>
                  <a:lnTo>
                    <a:pt x="73" y="395"/>
                  </a:lnTo>
                  <a:lnTo>
                    <a:pt x="90" y="410"/>
                  </a:lnTo>
                  <a:lnTo>
                    <a:pt x="109" y="422"/>
                  </a:lnTo>
                  <a:lnTo>
                    <a:pt x="128" y="433"/>
                  </a:lnTo>
                  <a:lnTo>
                    <a:pt x="149" y="442"/>
                  </a:lnTo>
                  <a:lnTo>
                    <a:pt x="171" y="449"/>
                  </a:lnTo>
                  <a:lnTo>
                    <a:pt x="193" y="453"/>
                  </a:lnTo>
                  <a:lnTo>
                    <a:pt x="215" y="456"/>
                  </a:lnTo>
                  <a:lnTo>
                    <a:pt x="238" y="456"/>
                  </a:lnTo>
                  <a:lnTo>
                    <a:pt x="261" y="453"/>
                  </a:lnTo>
                  <a:lnTo>
                    <a:pt x="284" y="449"/>
                  </a:lnTo>
                  <a:lnTo>
                    <a:pt x="304" y="443"/>
                  </a:lnTo>
                  <a:lnTo>
                    <a:pt x="325" y="434"/>
                  </a:lnTo>
                  <a:lnTo>
                    <a:pt x="345" y="423"/>
                  </a:lnTo>
                  <a:lnTo>
                    <a:pt x="363" y="412"/>
                  </a:lnTo>
                  <a:lnTo>
                    <a:pt x="380" y="398"/>
                  </a:lnTo>
                  <a:lnTo>
                    <a:pt x="396" y="382"/>
                  </a:lnTo>
                  <a:lnTo>
                    <a:pt x="410" y="366"/>
                  </a:lnTo>
                  <a:lnTo>
                    <a:pt x="423" y="347"/>
                  </a:lnTo>
                  <a:lnTo>
                    <a:pt x="433" y="328"/>
                  </a:lnTo>
                  <a:lnTo>
                    <a:pt x="443" y="308"/>
                  </a:lnTo>
                  <a:lnTo>
                    <a:pt x="449" y="286"/>
                  </a:lnTo>
                  <a:lnTo>
                    <a:pt x="454" y="264"/>
                  </a:lnTo>
                  <a:lnTo>
                    <a:pt x="458" y="241"/>
                  </a:lnTo>
                  <a:lnTo>
                    <a:pt x="458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" name="Freeform 1164"/>
            <p:cNvSpPr>
              <a:spLocks/>
            </p:cNvSpPr>
            <p:nvPr/>
          </p:nvSpPr>
          <p:spPr bwMode="auto">
            <a:xfrm>
              <a:off x="4395788" y="3775075"/>
              <a:ext cx="111125" cy="111125"/>
            </a:xfrm>
            <a:custGeom>
              <a:avLst/>
              <a:gdLst>
                <a:gd name="T0" fmla="*/ 179 w 346"/>
                <a:gd name="T1" fmla="*/ 346 h 346"/>
                <a:gd name="T2" fmla="*/ 162 w 346"/>
                <a:gd name="T3" fmla="*/ 346 h 346"/>
                <a:gd name="T4" fmla="*/ 145 w 346"/>
                <a:gd name="T5" fmla="*/ 344 h 346"/>
                <a:gd name="T6" fmla="*/ 129 w 346"/>
                <a:gd name="T7" fmla="*/ 341 h 346"/>
                <a:gd name="T8" fmla="*/ 112 w 346"/>
                <a:gd name="T9" fmla="*/ 335 h 346"/>
                <a:gd name="T10" fmla="*/ 97 w 346"/>
                <a:gd name="T11" fmla="*/ 329 h 346"/>
                <a:gd name="T12" fmla="*/ 83 w 346"/>
                <a:gd name="T13" fmla="*/ 321 h 346"/>
                <a:gd name="T14" fmla="*/ 69 w 346"/>
                <a:gd name="T15" fmla="*/ 312 h 346"/>
                <a:gd name="T16" fmla="*/ 55 w 346"/>
                <a:gd name="T17" fmla="*/ 300 h 346"/>
                <a:gd name="T18" fmla="*/ 43 w 346"/>
                <a:gd name="T19" fmla="*/ 288 h 346"/>
                <a:gd name="T20" fmla="*/ 33 w 346"/>
                <a:gd name="T21" fmla="*/ 274 h 346"/>
                <a:gd name="T22" fmla="*/ 24 w 346"/>
                <a:gd name="T23" fmla="*/ 260 h 346"/>
                <a:gd name="T24" fmla="*/ 16 w 346"/>
                <a:gd name="T25" fmla="*/ 245 h 346"/>
                <a:gd name="T26" fmla="*/ 9 w 346"/>
                <a:gd name="T27" fmla="*/ 229 h 346"/>
                <a:gd name="T28" fmla="*/ 4 w 346"/>
                <a:gd name="T29" fmla="*/ 213 h 346"/>
                <a:gd name="T30" fmla="*/ 1 w 346"/>
                <a:gd name="T31" fmla="*/ 197 h 346"/>
                <a:gd name="T32" fmla="*/ 0 w 346"/>
                <a:gd name="T33" fmla="*/ 179 h 346"/>
                <a:gd name="T34" fmla="*/ 2 w 346"/>
                <a:gd name="T35" fmla="*/ 145 h 346"/>
                <a:gd name="T36" fmla="*/ 11 w 346"/>
                <a:gd name="T37" fmla="*/ 111 h 346"/>
                <a:gd name="T38" fmla="*/ 26 w 346"/>
                <a:gd name="T39" fmla="*/ 81 h 346"/>
                <a:gd name="T40" fmla="*/ 46 w 346"/>
                <a:gd name="T41" fmla="*/ 55 h 346"/>
                <a:gd name="T42" fmla="*/ 71 w 346"/>
                <a:gd name="T43" fmla="*/ 33 h 346"/>
                <a:gd name="T44" fmla="*/ 100 w 346"/>
                <a:gd name="T45" fmla="*/ 16 h 346"/>
                <a:gd name="T46" fmla="*/ 132 w 346"/>
                <a:gd name="T47" fmla="*/ 4 h 346"/>
                <a:gd name="T48" fmla="*/ 167 w 346"/>
                <a:gd name="T49" fmla="*/ 0 h 346"/>
                <a:gd name="T50" fmla="*/ 201 w 346"/>
                <a:gd name="T51" fmla="*/ 2 h 346"/>
                <a:gd name="T52" fmla="*/ 233 w 346"/>
                <a:gd name="T53" fmla="*/ 11 h 346"/>
                <a:gd name="T54" fmla="*/ 263 w 346"/>
                <a:gd name="T55" fmla="*/ 26 h 346"/>
                <a:gd name="T56" fmla="*/ 290 w 346"/>
                <a:gd name="T57" fmla="*/ 46 h 346"/>
                <a:gd name="T58" fmla="*/ 313 w 346"/>
                <a:gd name="T59" fmla="*/ 71 h 346"/>
                <a:gd name="T60" fmla="*/ 329 w 346"/>
                <a:gd name="T61" fmla="*/ 100 h 346"/>
                <a:gd name="T62" fmla="*/ 342 w 346"/>
                <a:gd name="T63" fmla="*/ 132 h 346"/>
                <a:gd name="T64" fmla="*/ 346 w 346"/>
                <a:gd name="T65" fmla="*/ 167 h 346"/>
                <a:gd name="T66" fmla="*/ 344 w 346"/>
                <a:gd name="T67" fmla="*/ 201 h 346"/>
                <a:gd name="T68" fmla="*/ 335 w 346"/>
                <a:gd name="T69" fmla="*/ 235 h 346"/>
                <a:gd name="T70" fmla="*/ 320 w 346"/>
                <a:gd name="T71" fmla="*/ 265 h 346"/>
                <a:gd name="T72" fmla="*/ 300 w 346"/>
                <a:gd name="T73" fmla="*/ 291 h 346"/>
                <a:gd name="T74" fmla="*/ 275 w 346"/>
                <a:gd name="T75" fmla="*/ 313 h 346"/>
                <a:gd name="T76" fmla="*/ 246 w 346"/>
                <a:gd name="T77" fmla="*/ 330 h 346"/>
                <a:gd name="T78" fmla="*/ 214 w 346"/>
                <a:gd name="T79" fmla="*/ 342 h 346"/>
                <a:gd name="T80" fmla="*/ 179 w 346"/>
                <a:gd name="T8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6" h="346">
                  <a:moveTo>
                    <a:pt x="179" y="346"/>
                  </a:moveTo>
                  <a:lnTo>
                    <a:pt x="162" y="346"/>
                  </a:lnTo>
                  <a:lnTo>
                    <a:pt x="145" y="344"/>
                  </a:lnTo>
                  <a:lnTo>
                    <a:pt x="129" y="341"/>
                  </a:lnTo>
                  <a:lnTo>
                    <a:pt x="112" y="335"/>
                  </a:lnTo>
                  <a:lnTo>
                    <a:pt x="97" y="329"/>
                  </a:lnTo>
                  <a:lnTo>
                    <a:pt x="83" y="321"/>
                  </a:lnTo>
                  <a:lnTo>
                    <a:pt x="69" y="312"/>
                  </a:lnTo>
                  <a:lnTo>
                    <a:pt x="55" y="300"/>
                  </a:lnTo>
                  <a:lnTo>
                    <a:pt x="43" y="288"/>
                  </a:lnTo>
                  <a:lnTo>
                    <a:pt x="33" y="274"/>
                  </a:lnTo>
                  <a:lnTo>
                    <a:pt x="24" y="260"/>
                  </a:lnTo>
                  <a:lnTo>
                    <a:pt x="16" y="245"/>
                  </a:lnTo>
                  <a:lnTo>
                    <a:pt x="9" y="229"/>
                  </a:lnTo>
                  <a:lnTo>
                    <a:pt x="4" y="213"/>
                  </a:lnTo>
                  <a:lnTo>
                    <a:pt x="1" y="197"/>
                  </a:lnTo>
                  <a:lnTo>
                    <a:pt x="0" y="179"/>
                  </a:lnTo>
                  <a:lnTo>
                    <a:pt x="2" y="145"/>
                  </a:lnTo>
                  <a:lnTo>
                    <a:pt x="11" y="111"/>
                  </a:lnTo>
                  <a:lnTo>
                    <a:pt x="26" y="81"/>
                  </a:lnTo>
                  <a:lnTo>
                    <a:pt x="46" y="55"/>
                  </a:lnTo>
                  <a:lnTo>
                    <a:pt x="71" y="33"/>
                  </a:lnTo>
                  <a:lnTo>
                    <a:pt x="100" y="16"/>
                  </a:lnTo>
                  <a:lnTo>
                    <a:pt x="132" y="4"/>
                  </a:lnTo>
                  <a:lnTo>
                    <a:pt x="167" y="0"/>
                  </a:lnTo>
                  <a:lnTo>
                    <a:pt x="201" y="2"/>
                  </a:lnTo>
                  <a:lnTo>
                    <a:pt x="233" y="11"/>
                  </a:lnTo>
                  <a:lnTo>
                    <a:pt x="263" y="26"/>
                  </a:lnTo>
                  <a:lnTo>
                    <a:pt x="290" y="46"/>
                  </a:lnTo>
                  <a:lnTo>
                    <a:pt x="313" y="71"/>
                  </a:lnTo>
                  <a:lnTo>
                    <a:pt x="329" y="100"/>
                  </a:lnTo>
                  <a:lnTo>
                    <a:pt x="342" y="132"/>
                  </a:lnTo>
                  <a:lnTo>
                    <a:pt x="346" y="167"/>
                  </a:lnTo>
                  <a:lnTo>
                    <a:pt x="344" y="201"/>
                  </a:lnTo>
                  <a:lnTo>
                    <a:pt x="335" y="235"/>
                  </a:lnTo>
                  <a:lnTo>
                    <a:pt x="320" y="265"/>
                  </a:lnTo>
                  <a:lnTo>
                    <a:pt x="300" y="291"/>
                  </a:lnTo>
                  <a:lnTo>
                    <a:pt x="275" y="313"/>
                  </a:lnTo>
                  <a:lnTo>
                    <a:pt x="246" y="330"/>
                  </a:lnTo>
                  <a:lnTo>
                    <a:pt x="214" y="342"/>
                  </a:lnTo>
                  <a:lnTo>
                    <a:pt x="179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5" name="Freeform 1165"/>
            <p:cNvSpPr>
              <a:spLocks/>
            </p:cNvSpPr>
            <p:nvPr/>
          </p:nvSpPr>
          <p:spPr bwMode="auto">
            <a:xfrm>
              <a:off x="4298950" y="3943350"/>
              <a:ext cx="146050" cy="147638"/>
            </a:xfrm>
            <a:custGeom>
              <a:avLst/>
              <a:gdLst>
                <a:gd name="T0" fmla="*/ 197 w 457"/>
                <a:gd name="T1" fmla="*/ 2 h 457"/>
                <a:gd name="T2" fmla="*/ 153 w 457"/>
                <a:gd name="T3" fmla="*/ 13 h 457"/>
                <a:gd name="T4" fmla="*/ 112 w 457"/>
                <a:gd name="T5" fmla="*/ 32 h 457"/>
                <a:gd name="T6" fmla="*/ 77 w 457"/>
                <a:gd name="T7" fmla="*/ 58 h 457"/>
                <a:gd name="T8" fmla="*/ 47 w 457"/>
                <a:gd name="T9" fmla="*/ 90 h 457"/>
                <a:gd name="T10" fmla="*/ 24 w 457"/>
                <a:gd name="T11" fmla="*/ 128 h 457"/>
                <a:gd name="T12" fmla="*/ 8 w 457"/>
                <a:gd name="T13" fmla="*/ 169 h 457"/>
                <a:gd name="T14" fmla="*/ 0 w 457"/>
                <a:gd name="T15" fmla="*/ 214 h 457"/>
                <a:gd name="T16" fmla="*/ 2 w 457"/>
                <a:gd name="T17" fmla="*/ 260 h 457"/>
                <a:gd name="T18" fmla="*/ 12 w 457"/>
                <a:gd name="T19" fmla="*/ 304 h 457"/>
                <a:gd name="T20" fmla="*/ 32 w 457"/>
                <a:gd name="T21" fmla="*/ 344 h 457"/>
                <a:gd name="T22" fmla="*/ 57 w 457"/>
                <a:gd name="T23" fmla="*/ 380 h 457"/>
                <a:gd name="T24" fmla="*/ 89 w 457"/>
                <a:gd name="T25" fmla="*/ 410 h 457"/>
                <a:gd name="T26" fmla="*/ 127 w 457"/>
                <a:gd name="T27" fmla="*/ 433 h 457"/>
                <a:gd name="T28" fmla="*/ 169 w 457"/>
                <a:gd name="T29" fmla="*/ 449 h 457"/>
                <a:gd name="T30" fmla="*/ 214 w 457"/>
                <a:gd name="T31" fmla="*/ 457 h 457"/>
                <a:gd name="T32" fmla="*/ 260 w 457"/>
                <a:gd name="T33" fmla="*/ 455 h 457"/>
                <a:gd name="T34" fmla="*/ 302 w 457"/>
                <a:gd name="T35" fmla="*/ 445 h 457"/>
                <a:gd name="T36" fmla="*/ 343 w 457"/>
                <a:gd name="T37" fmla="*/ 426 h 457"/>
                <a:gd name="T38" fmla="*/ 380 w 457"/>
                <a:gd name="T39" fmla="*/ 400 h 457"/>
                <a:gd name="T40" fmla="*/ 411 w 457"/>
                <a:gd name="T41" fmla="*/ 366 h 457"/>
                <a:gd name="T42" fmla="*/ 434 w 457"/>
                <a:gd name="T43" fmla="*/ 328 h 457"/>
                <a:gd name="T44" fmla="*/ 450 w 457"/>
                <a:gd name="T45" fmla="*/ 287 h 457"/>
                <a:gd name="T46" fmla="*/ 457 w 457"/>
                <a:gd name="T47" fmla="*/ 243 h 457"/>
                <a:gd name="T48" fmla="*/ 454 w 457"/>
                <a:gd name="T49" fmla="*/ 197 h 457"/>
                <a:gd name="T50" fmla="*/ 444 w 457"/>
                <a:gd name="T51" fmla="*/ 153 h 457"/>
                <a:gd name="T52" fmla="*/ 425 w 457"/>
                <a:gd name="T53" fmla="*/ 113 h 457"/>
                <a:gd name="T54" fmla="*/ 399 w 457"/>
                <a:gd name="T55" fmla="*/ 77 h 457"/>
                <a:gd name="T56" fmla="*/ 367 w 457"/>
                <a:gd name="T57" fmla="*/ 47 h 457"/>
                <a:gd name="T58" fmla="*/ 329 w 457"/>
                <a:gd name="T59" fmla="*/ 24 h 457"/>
                <a:gd name="T60" fmla="*/ 287 w 457"/>
                <a:gd name="T61" fmla="*/ 8 h 457"/>
                <a:gd name="T62" fmla="*/ 243 w 457"/>
                <a:gd name="T6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57">
                  <a:moveTo>
                    <a:pt x="220" y="0"/>
                  </a:moveTo>
                  <a:lnTo>
                    <a:pt x="197" y="2"/>
                  </a:lnTo>
                  <a:lnTo>
                    <a:pt x="173" y="7"/>
                  </a:lnTo>
                  <a:lnTo>
                    <a:pt x="153" y="13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4" y="44"/>
                  </a:lnTo>
                  <a:lnTo>
                    <a:pt x="77" y="58"/>
                  </a:lnTo>
                  <a:lnTo>
                    <a:pt x="61" y="74"/>
                  </a:lnTo>
                  <a:lnTo>
                    <a:pt x="47" y="90"/>
                  </a:lnTo>
                  <a:lnTo>
                    <a:pt x="34" y="108"/>
                  </a:lnTo>
                  <a:lnTo>
                    <a:pt x="24" y="128"/>
                  </a:lnTo>
                  <a:lnTo>
                    <a:pt x="15" y="148"/>
                  </a:lnTo>
                  <a:lnTo>
                    <a:pt x="8" y="169"/>
                  </a:lnTo>
                  <a:lnTo>
                    <a:pt x="3" y="191"/>
                  </a:lnTo>
                  <a:lnTo>
                    <a:pt x="0" y="214"/>
                  </a:lnTo>
                  <a:lnTo>
                    <a:pt x="0" y="237"/>
                  </a:lnTo>
                  <a:lnTo>
                    <a:pt x="2" y="260"/>
                  </a:lnTo>
                  <a:lnTo>
                    <a:pt x="7" y="283"/>
                  </a:lnTo>
                  <a:lnTo>
                    <a:pt x="12" y="304"/>
                  </a:lnTo>
                  <a:lnTo>
                    <a:pt x="21" y="325"/>
                  </a:lnTo>
                  <a:lnTo>
                    <a:pt x="32" y="344"/>
                  </a:lnTo>
                  <a:lnTo>
                    <a:pt x="43" y="363"/>
                  </a:lnTo>
                  <a:lnTo>
                    <a:pt x="57" y="380"/>
                  </a:lnTo>
                  <a:lnTo>
                    <a:pt x="73" y="396"/>
                  </a:lnTo>
                  <a:lnTo>
                    <a:pt x="89" y="410"/>
                  </a:lnTo>
                  <a:lnTo>
                    <a:pt x="108" y="423"/>
                  </a:lnTo>
                  <a:lnTo>
                    <a:pt x="127" y="433"/>
                  </a:lnTo>
                  <a:lnTo>
                    <a:pt x="147" y="442"/>
                  </a:lnTo>
                  <a:lnTo>
                    <a:pt x="169" y="449"/>
                  </a:lnTo>
                  <a:lnTo>
                    <a:pt x="191" y="454"/>
                  </a:lnTo>
                  <a:lnTo>
                    <a:pt x="214" y="457"/>
                  </a:lnTo>
                  <a:lnTo>
                    <a:pt x="237" y="457"/>
                  </a:lnTo>
                  <a:lnTo>
                    <a:pt x="260" y="455"/>
                  </a:lnTo>
                  <a:lnTo>
                    <a:pt x="282" y="452"/>
                  </a:lnTo>
                  <a:lnTo>
                    <a:pt x="302" y="445"/>
                  </a:lnTo>
                  <a:lnTo>
                    <a:pt x="323" y="437"/>
                  </a:lnTo>
                  <a:lnTo>
                    <a:pt x="343" y="426"/>
                  </a:lnTo>
                  <a:lnTo>
                    <a:pt x="362" y="414"/>
                  </a:lnTo>
                  <a:lnTo>
                    <a:pt x="380" y="400"/>
                  </a:lnTo>
                  <a:lnTo>
                    <a:pt x="396" y="384"/>
                  </a:lnTo>
                  <a:lnTo>
                    <a:pt x="411" y="366"/>
                  </a:lnTo>
                  <a:lnTo>
                    <a:pt x="423" y="348"/>
                  </a:lnTo>
                  <a:lnTo>
                    <a:pt x="434" y="328"/>
                  </a:lnTo>
                  <a:lnTo>
                    <a:pt x="443" y="308"/>
                  </a:lnTo>
                  <a:lnTo>
                    <a:pt x="450" y="287"/>
                  </a:lnTo>
                  <a:lnTo>
                    <a:pt x="454" y="265"/>
                  </a:lnTo>
                  <a:lnTo>
                    <a:pt x="457" y="243"/>
                  </a:lnTo>
                  <a:lnTo>
                    <a:pt x="457" y="220"/>
                  </a:lnTo>
                  <a:lnTo>
                    <a:pt x="454" y="197"/>
                  </a:lnTo>
                  <a:lnTo>
                    <a:pt x="450" y="174"/>
                  </a:lnTo>
                  <a:lnTo>
                    <a:pt x="444" y="153"/>
                  </a:lnTo>
                  <a:lnTo>
                    <a:pt x="435" y="133"/>
                  </a:lnTo>
                  <a:lnTo>
                    <a:pt x="425" y="113"/>
                  </a:lnTo>
                  <a:lnTo>
                    <a:pt x="413" y="95"/>
                  </a:lnTo>
                  <a:lnTo>
                    <a:pt x="399" y="77"/>
                  </a:lnTo>
                  <a:lnTo>
                    <a:pt x="383" y="61"/>
                  </a:lnTo>
                  <a:lnTo>
                    <a:pt x="367" y="47"/>
                  </a:lnTo>
                  <a:lnTo>
                    <a:pt x="349" y="35"/>
                  </a:lnTo>
                  <a:lnTo>
                    <a:pt x="329" y="24"/>
                  </a:lnTo>
                  <a:lnTo>
                    <a:pt x="309" y="15"/>
                  </a:lnTo>
                  <a:lnTo>
                    <a:pt x="287" y="8"/>
                  </a:lnTo>
                  <a:lnTo>
                    <a:pt x="266" y="4"/>
                  </a:lnTo>
                  <a:lnTo>
                    <a:pt x="24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6" name="Freeform 1166"/>
            <p:cNvSpPr>
              <a:spLocks/>
            </p:cNvSpPr>
            <p:nvPr/>
          </p:nvSpPr>
          <p:spPr bwMode="auto">
            <a:xfrm>
              <a:off x="4316413" y="3960813"/>
              <a:ext cx="111125" cy="112712"/>
            </a:xfrm>
            <a:custGeom>
              <a:avLst/>
              <a:gdLst>
                <a:gd name="T0" fmla="*/ 346 w 346"/>
                <a:gd name="T1" fmla="*/ 167 h 347"/>
                <a:gd name="T2" fmla="*/ 346 w 346"/>
                <a:gd name="T3" fmla="*/ 185 h 347"/>
                <a:gd name="T4" fmla="*/ 344 w 346"/>
                <a:gd name="T5" fmla="*/ 202 h 347"/>
                <a:gd name="T6" fmla="*/ 341 w 346"/>
                <a:gd name="T7" fmla="*/ 218 h 347"/>
                <a:gd name="T8" fmla="*/ 336 w 346"/>
                <a:gd name="T9" fmla="*/ 234 h 347"/>
                <a:gd name="T10" fmla="*/ 329 w 346"/>
                <a:gd name="T11" fmla="*/ 249 h 347"/>
                <a:gd name="T12" fmla="*/ 321 w 346"/>
                <a:gd name="T13" fmla="*/ 264 h 347"/>
                <a:gd name="T14" fmla="*/ 312 w 346"/>
                <a:gd name="T15" fmla="*/ 278 h 347"/>
                <a:gd name="T16" fmla="*/ 300 w 346"/>
                <a:gd name="T17" fmla="*/ 292 h 347"/>
                <a:gd name="T18" fmla="*/ 288 w 346"/>
                <a:gd name="T19" fmla="*/ 303 h 347"/>
                <a:gd name="T20" fmla="*/ 274 w 346"/>
                <a:gd name="T21" fmla="*/ 314 h 347"/>
                <a:gd name="T22" fmla="*/ 260 w 346"/>
                <a:gd name="T23" fmla="*/ 323 h 347"/>
                <a:gd name="T24" fmla="*/ 245 w 346"/>
                <a:gd name="T25" fmla="*/ 331 h 347"/>
                <a:gd name="T26" fmla="*/ 229 w 346"/>
                <a:gd name="T27" fmla="*/ 338 h 347"/>
                <a:gd name="T28" fmla="*/ 213 w 346"/>
                <a:gd name="T29" fmla="*/ 342 h 347"/>
                <a:gd name="T30" fmla="*/ 197 w 346"/>
                <a:gd name="T31" fmla="*/ 346 h 347"/>
                <a:gd name="T32" fmla="*/ 180 w 346"/>
                <a:gd name="T33" fmla="*/ 347 h 347"/>
                <a:gd name="T34" fmla="*/ 145 w 346"/>
                <a:gd name="T35" fmla="*/ 345 h 347"/>
                <a:gd name="T36" fmla="*/ 112 w 346"/>
                <a:gd name="T37" fmla="*/ 336 h 347"/>
                <a:gd name="T38" fmla="*/ 82 w 346"/>
                <a:gd name="T39" fmla="*/ 321 h 347"/>
                <a:gd name="T40" fmla="*/ 55 w 346"/>
                <a:gd name="T41" fmla="*/ 301 h 347"/>
                <a:gd name="T42" fmla="*/ 33 w 346"/>
                <a:gd name="T43" fmla="*/ 276 h 347"/>
                <a:gd name="T44" fmla="*/ 16 w 346"/>
                <a:gd name="T45" fmla="*/ 247 h 347"/>
                <a:gd name="T46" fmla="*/ 4 w 346"/>
                <a:gd name="T47" fmla="*/ 215 h 347"/>
                <a:gd name="T48" fmla="*/ 0 w 346"/>
                <a:gd name="T49" fmla="*/ 180 h 347"/>
                <a:gd name="T50" fmla="*/ 2 w 346"/>
                <a:gd name="T51" fmla="*/ 146 h 347"/>
                <a:gd name="T52" fmla="*/ 11 w 346"/>
                <a:gd name="T53" fmla="*/ 112 h 347"/>
                <a:gd name="T54" fmla="*/ 26 w 346"/>
                <a:gd name="T55" fmla="*/ 82 h 347"/>
                <a:gd name="T56" fmla="*/ 46 w 346"/>
                <a:gd name="T57" fmla="*/ 56 h 347"/>
                <a:gd name="T58" fmla="*/ 71 w 346"/>
                <a:gd name="T59" fmla="*/ 34 h 347"/>
                <a:gd name="T60" fmla="*/ 100 w 346"/>
                <a:gd name="T61" fmla="*/ 17 h 347"/>
                <a:gd name="T62" fmla="*/ 132 w 346"/>
                <a:gd name="T63" fmla="*/ 5 h 347"/>
                <a:gd name="T64" fmla="*/ 167 w 346"/>
                <a:gd name="T65" fmla="*/ 0 h 347"/>
                <a:gd name="T66" fmla="*/ 201 w 346"/>
                <a:gd name="T67" fmla="*/ 3 h 347"/>
                <a:gd name="T68" fmla="*/ 235 w 346"/>
                <a:gd name="T69" fmla="*/ 12 h 347"/>
                <a:gd name="T70" fmla="*/ 265 w 346"/>
                <a:gd name="T71" fmla="*/ 27 h 347"/>
                <a:gd name="T72" fmla="*/ 291 w 346"/>
                <a:gd name="T73" fmla="*/ 46 h 347"/>
                <a:gd name="T74" fmla="*/ 313 w 346"/>
                <a:gd name="T75" fmla="*/ 72 h 347"/>
                <a:gd name="T76" fmla="*/ 330 w 346"/>
                <a:gd name="T77" fmla="*/ 101 h 347"/>
                <a:gd name="T78" fmla="*/ 342 w 346"/>
                <a:gd name="T79" fmla="*/ 133 h 347"/>
                <a:gd name="T80" fmla="*/ 346 w 346"/>
                <a:gd name="T81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6" h="347">
                  <a:moveTo>
                    <a:pt x="346" y="167"/>
                  </a:moveTo>
                  <a:lnTo>
                    <a:pt x="346" y="185"/>
                  </a:lnTo>
                  <a:lnTo>
                    <a:pt x="344" y="202"/>
                  </a:lnTo>
                  <a:lnTo>
                    <a:pt x="341" y="218"/>
                  </a:lnTo>
                  <a:lnTo>
                    <a:pt x="336" y="234"/>
                  </a:lnTo>
                  <a:lnTo>
                    <a:pt x="329" y="249"/>
                  </a:lnTo>
                  <a:lnTo>
                    <a:pt x="321" y="264"/>
                  </a:lnTo>
                  <a:lnTo>
                    <a:pt x="312" y="278"/>
                  </a:lnTo>
                  <a:lnTo>
                    <a:pt x="300" y="292"/>
                  </a:lnTo>
                  <a:lnTo>
                    <a:pt x="288" y="303"/>
                  </a:lnTo>
                  <a:lnTo>
                    <a:pt x="274" y="314"/>
                  </a:lnTo>
                  <a:lnTo>
                    <a:pt x="260" y="323"/>
                  </a:lnTo>
                  <a:lnTo>
                    <a:pt x="245" y="331"/>
                  </a:lnTo>
                  <a:lnTo>
                    <a:pt x="229" y="338"/>
                  </a:lnTo>
                  <a:lnTo>
                    <a:pt x="213" y="342"/>
                  </a:lnTo>
                  <a:lnTo>
                    <a:pt x="197" y="346"/>
                  </a:lnTo>
                  <a:lnTo>
                    <a:pt x="180" y="347"/>
                  </a:lnTo>
                  <a:lnTo>
                    <a:pt x="145" y="345"/>
                  </a:lnTo>
                  <a:lnTo>
                    <a:pt x="112" y="336"/>
                  </a:lnTo>
                  <a:lnTo>
                    <a:pt x="82" y="321"/>
                  </a:lnTo>
                  <a:lnTo>
                    <a:pt x="55" y="301"/>
                  </a:lnTo>
                  <a:lnTo>
                    <a:pt x="33" y="276"/>
                  </a:lnTo>
                  <a:lnTo>
                    <a:pt x="16" y="247"/>
                  </a:lnTo>
                  <a:lnTo>
                    <a:pt x="4" y="215"/>
                  </a:lnTo>
                  <a:lnTo>
                    <a:pt x="0" y="180"/>
                  </a:lnTo>
                  <a:lnTo>
                    <a:pt x="2" y="146"/>
                  </a:lnTo>
                  <a:lnTo>
                    <a:pt x="11" y="112"/>
                  </a:lnTo>
                  <a:lnTo>
                    <a:pt x="26" y="82"/>
                  </a:lnTo>
                  <a:lnTo>
                    <a:pt x="46" y="56"/>
                  </a:lnTo>
                  <a:lnTo>
                    <a:pt x="71" y="34"/>
                  </a:lnTo>
                  <a:lnTo>
                    <a:pt x="100" y="17"/>
                  </a:lnTo>
                  <a:lnTo>
                    <a:pt x="132" y="5"/>
                  </a:lnTo>
                  <a:lnTo>
                    <a:pt x="167" y="0"/>
                  </a:lnTo>
                  <a:lnTo>
                    <a:pt x="201" y="3"/>
                  </a:lnTo>
                  <a:lnTo>
                    <a:pt x="235" y="12"/>
                  </a:lnTo>
                  <a:lnTo>
                    <a:pt x="265" y="27"/>
                  </a:lnTo>
                  <a:lnTo>
                    <a:pt x="291" y="46"/>
                  </a:lnTo>
                  <a:lnTo>
                    <a:pt x="313" y="72"/>
                  </a:lnTo>
                  <a:lnTo>
                    <a:pt x="330" y="101"/>
                  </a:lnTo>
                  <a:lnTo>
                    <a:pt x="342" y="133"/>
                  </a:lnTo>
                  <a:lnTo>
                    <a:pt x="34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7" name="Freeform 1167"/>
            <p:cNvSpPr>
              <a:spLocks/>
            </p:cNvSpPr>
            <p:nvPr/>
          </p:nvSpPr>
          <p:spPr bwMode="auto">
            <a:xfrm>
              <a:off x="4451350" y="3851275"/>
              <a:ext cx="146050" cy="146050"/>
            </a:xfrm>
            <a:custGeom>
              <a:avLst/>
              <a:gdLst>
                <a:gd name="T0" fmla="*/ 455 w 457"/>
                <a:gd name="T1" fmla="*/ 197 h 457"/>
                <a:gd name="T2" fmla="*/ 444 w 457"/>
                <a:gd name="T3" fmla="*/ 152 h 457"/>
                <a:gd name="T4" fmla="*/ 425 w 457"/>
                <a:gd name="T5" fmla="*/ 112 h 457"/>
                <a:gd name="T6" fmla="*/ 399 w 457"/>
                <a:gd name="T7" fmla="*/ 76 h 457"/>
                <a:gd name="T8" fmla="*/ 367 w 457"/>
                <a:gd name="T9" fmla="*/ 46 h 457"/>
                <a:gd name="T10" fmla="*/ 329 w 457"/>
                <a:gd name="T11" fmla="*/ 23 h 457"/>
                <a:gd name="T12" fmla="*/ 288 w 457"/>
                <a:gd name="T13" fmla="*/ 8 h 457"/>
                <a:gd name="T14" fmla="*/ 243 w 457"/>
                <a:gd name="T15" fmla="*/ 0 h 457"/>
                <a:gd name="T16" fmla="*/ 197 w 457"/>
                <a:gd name="T17" fmla="*/ 3 h 457"/>
                <a:gd name="T18" fmla="*/ 153 w 457"/>
                <a:gd name="T19" fmla="*/ 13 h 457"/>
                <a:gd name="T20" fmla="*/ 113 w 457"/>
                <a:gd name="T21" fmla="*/ 32 h 457"/>
                <a:gd name="T22" fmla="*/ 77 w 457"/>
                <a:gd name="T23" fmla="*/ 58 h 457"/>
                <a:gd name="T24" fmla="*/ 47 w 457"/>
                <a:gd name="T25" fmla="*/ 90 h 457"/>
                <a:gd name="T26" fmla="*/ 24 w 457"/>
                <a:gd name="T27" fmla="*/ 128 h 457"/>
                <a:gd name="T28" fmla="*/ 8 w 457"/>
                <a:gd name="T29" fmla="*/ 170 h 457"/>
                <a:gd name="T30" fmla="*/ 0 w 457"/>
                <a:gd name="T31" fmla="*/ 214 h 457"/>
                <a:gd name="T32" fmla="*/ 2 w 457"/>
                <a:gd name="T33" fmla="*/ 260 h 457"/>
                <a:gd name="T34" fmla="*/ 12 w 457"/>
                <a:gd name="T35" fmla="*/ 303 h 457"/>
                <a:gd name="T36" fmla="*/ 31 w 457"/>
                <a:gd name="T37" fmla="*/ 343 h 457"/>
                <a:gd name="T38" fmla="*/ 57 w 457"/>
                <a:gd name="T39" fmla="*/ 380 h 457"/>
                <a:gd name="T40" fmla="*/ 91 w 457"/>
                <a:gd name="T41" fmla="*/ 411 h 457"/>
                <a:gd name="T42" fmla="*/ 129 w 457"/>
                <a:gd name="T43" fmla="*/ 434 h 457"/>
                <a:gd name="T44" fmla="*/ 170 w 457"/>
                <a:gd name="T45" fmla="*/ 451 h 457"/>
                <a:gd name="T46" fmla="*/ 214 w 457"/>
                <a:gd name="T47" fmla="*/ 457 h 457"/>
                <a:gd name="T48" fmla="*/ 260 w 457"/>
                <a:gd name="T49" fmla="*/ 455 h 457"/>
                <a:gd name="T50" fmla="*/ 304 w 457"/>
                <a:gd name="T51" fmla="*/ 444 h 457"/>
                <a:gd name="T52" fmla="*/ 344 w 457"/>
                <a:gd name="T53" fmla="*/ 425 h 457"/>
                <a:gd name="T54" fmla="*/ 380 w 457"/>
                <a:gd name="T55" fmla="*/ 399 h 457"/>
                <a:gd name="T56" fmla="*/ 410 w 457"/>
                <a:gd name="T57" fmla="*/ 366 h 457"/>
                <a:gd name="T58" fmla="*/ 433 w 457"/>
                <a:gd name="T59" fmla="*/ 330 h 457"/>
                <a:gd name="T60" fmla="*/ 449 w 457"/>
                <a:gd name="T61" fmla="*/ 288 h 457"/>
                <a:gd name="T62" fmla="*/ 457 w 457"/>
                <a:gd name="T63" fmla="*/ 2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57">
                  <a:moveTo>
                    <a:pt x="457" y="220"/>
                  </a:moveTo>
                  <a:lnTo>
                    <a:pt x="455" y="197"/>
                  </a:lnTo>
                  <a:lnTo>
                    <a:pt x="450" y="174"/>
                  </a:lnTo>
                  <a:lnTo>
                    <a:pt x="444" y="152"/>
                  </a:lnTo>
                  <a:lnTo>
                    <a:pt x="435" y="131"/>
                  </a:lnTo>
                  <a:lnTo>
                    <a:pt x="425" y="112"/>
                  </a:lnTo>
                  <a:lnTo>
                    <a:pt x="413" y="93"/>
                  </a:lnTo>
                  <a:lnTo>
                    <a:pt x="399" y="76"/>
                  </a:lnTo>
                  <a:lnTo>
                    <a:pt x="383" y="61"/>
                  </a:lnTo>
                  <a:lnTo>
                    <a:pt x="367" y="46"/>
                  </a:lnTo>
                  <a:lnTo>
                    <a:pt x="349" y="35"/>
                  </a:lnTo>
                  <a:lnTo>
                    <a:pt x="329" y="23"/>
                  </a:lnTo>
                  <a:lnTo>
                    <a:pt x="309" y="15"/>
                  </a:lnTo>
                  <a:lnTo>
                    <a:pt x="288" y="8"/>
                  </a:lnTo>
                  <a:lnTo>
                    <a:pt x="266" y="4"/>
                  </a:lnTo>
                  <a:lnTo>
                    <a:pt x="243" y="0"/>
                  </a:lnTo>
                  <a:lnTo>
                    <a:pt x="220" y="0"/>
                  </a:lnTo>
                  <a:lnTo>
                    <a:pt x="197" y="3"/>
                  </a:lnTo>
                  <a:lnTo>
                    <a:pt x="174" y="7"/>
                  </a:lnTo>
                  <a:lnTo>
                    <a:pt x="153" y="13"/>
                  </a:lnTo>
                  <a:lnTo>
                    <a:pt x="132" y="22"/>
                  </a:lnTo>
                  <a:lnTo>
                    <a:pt x="113" y="32"/>
                  </a:lnTo>
                  <a:lnTo>
                    <a:pt x="94" y="44"/>
                  </a:lnTo>
                  <a:lnTo>
                    <a:pt x="77" y="58"/>
                  </a:lnTo>
                  <a:lnTo>
                    <a:pt x="61" y="74"/>
                  </a:lnTo>
                  <a:lnTo>
                    <a:pt x="47" y="90"/>
                  </a:lnTo>
                  <a:lnTo>
                    <a:pt x="34" y="108"/>
                  </a:lnTo>
                  <a:lnTo>
                    <a:pt x="24" y="128"/>
                  </a:lnTo>
                  <a:lnTo>
                    <a:pt x="15" y="148"/>
                  </a:lnTo>
                  <a:lnTo>
                    <a:pt x="8" y="170"/>
                  </a:lnTo>
                  <a:lnTo>
                    <a:pt x="3" y="191"/>
                  </a:lnTo>
                  <a:lnTo>
                    <a:pt x="0" y="214"/>
                  </a:lnTo>
                  <a:lnTo>
                    <a:pt x="0" y="237"/>
                  </a:lnTo>
                  <a:lnTo>
                    <a:pt x="2" y="260"/>
                  </a:lnTo>
                  <a:lnTo>
                    <a:pt x="5" y="282"/>
                  </a:lnTo>
                  <a:lnTo>
                    <a:pt x="12" y="303"/>
                  </a:lnTo>
                  <a:lnTo>
                    <a:pt x="20" y="324"/>
                  </a:lnTo>
                  <a:lnTo>
                    <a:pt x="31" y="343"/>
                  </a:lnTo>
                  <a:lnTo>
                    <a:pt x="43" y="363"/>
                  </a:lnTo>
                  <a:lnTo>
                    <a:pt x="57" y="380"/>
                  </a:lnTo>
                  <a:lnTo>
                    <a:pt x="73" y="396"/>
                  </a:lnTo>
                  <a:lnTo>
                    <a:pt x="91" y="411"/>
                  </a:lnTo>
                  <a:lnTo>
                    <a:pt x="109" y="424"/>
                  </a:lnTo>
                  <a:lnTo>
                    <a:pt x="129" y="434"/>
                  </a:lnTo>
                  <a:lnTo>
                    <a:pt x="149" y="444"/>
                  </a:lnTo>
                  <a:lnTo>
                    <a:pt x="170" y="451"/>
                  </a:lnTo>
                  <a:lnTo>
                    <a:pt x="192" y="455"/>
                  </a:lnTo>
                  <a:lnTo>
                    <a:pt x="214" y="457"/>
                  </a:lnTo>
                  <a:lnTo>
                    <a:pt x="237" y="457"/>
                  </a:lnTo>
                  <a:lnTo>
                    <a:pt x="260" y="455"/>
                  </a:lnTo>
                  <a:lnTo>
                    <a:pt x="283" y="451"/>
                  </a:lnTo>
                  <a:lnTo>
                    <a:pt x="304" y="444"/>
                  </a:lnTo>
                  <a:lnTo>
                    <a:pt x="324" y="436"/>
                  </a:lnTo>
                  <a:lnTo>
                    <a:pt x="344" y="425"/>
                  </a:lnTo>
                  <a:lnTo>
                    <a:pt x="362" y="413"/>
                  </a:lnTo>
                  <a:lnTo>
                    <a:pt x="380" y="399"/>
                  </a:lnTo>
                  <a:lnTo>
                    <a:pt x="396" y="384"/>
                  </a:lnTo>
                  <a:lnTo>
                    <a:pt x="410" y="366"/>
                  </a:lnTo>
                  <a:lnTo>
                    <a:pt x="422" y="349"/>
                  </a:lnTo>
                  <a:lnTo>
                    <a:pt x="433" y="330"/>
                  </a:lnTo>
                  <a:lnTo>
                    <a:pt x="442" y="309"/>
                  </a:lnTo>
                  <a:lnTo>
                    <a:pt x="449" y="288"/>
                  </a:lnTo>
                  <a:lnTo>
                    <a:pt x="453" y="266"/>
                  </a:lnTo>
                  <a:lnTo>
                    <a:pt x="457" y="243"/>
                  </a:lnTo>
                  <a:lnTo>
                    <a:pt x="457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8" name="Freeform 1168"/>
            <p:cNvSpPr>
              <a:spLocks/>
            </p:cNvSpPr>
            <p:nvPr/>
          </p:nvSpPr>
          <p:spPr bwMode="auto">
            <a:xfrm>
              <a:off x="4468813" y="3868738"/>
              <a:ext cx="111125" cy="112712"/>
            </a:xfrm>
            <a:custGeom>
              <a:avLst/>
              <a:gdLst>
                <a:gd name="T0" fmla="*/ 180 w 347"/>
                <a:gd name="T1" fmla="*/ 347 h 347"/>
                <a:gd name="T2" fmla="*/ 162 w 347"/>
                <a:gd name="T3" fmla="*/ 347 h 347"/>
                <a:gd name="T4" fmla="*/ 145 w 347"/>
                <a:gd name="T5" fmla="*/ 345 h 347"/>
                <a:gd name="T6" fmla="*/ 129 w 347"/>
                <a:gd name="T7" fmla="*/ 341 h 347"/>
                <a:gd name="T8" fmla="*/ 113 w 347"/>
                <a:gd name="T9" fmla="*/ 336 h 347"/>
                <a:gd name="T10" fmla="*/ 98 w 347"/>
                <a:gd name="T11" fmla="*/ 330 h 347"/>
                <a:gd name="T12" fmla="*/ 83 w 347"/>
                <a:gd name="T13" fmla="*/ 322 h 347"/>
                <a:gd name="T14" fmla="*/ 69 w 347"/>
                <a:gd name="T15" fmla="*/ 313 h 347"/>
                <a:gd name="T16" fmla="*/ 55 w 347"/>
                <a:gd name="T17" fmla="*/ 301 h 347"/>
                <a:gd name="T18" fmla="*/ 44 w 347"/>
                <a:gd name="T19" fmla="*/ 288 h 347"/>
                <a:gd name="T20" fmla="*/ 33 w 347"/>
                <a:gd name="T21" fmla="*/ 275 h 347"/>
                <a:gd name="T22" fmla="*/ 24 w 347"/>
                <a:gd name="T23" fmla="*/ 261 h 347"/>
                <a:gd name="T24" fmla="*/ 16 w 347"/>
                <a:gd name="T25" fmla="*/ 246 h 347"/>
                <a:gd name="T26" fmla="*/ 9 w 347"/>
                <a:gd name="T27" fmla="*/ 230 h 347"/>
                <a:gd name="T28" fmla="*/ 5 w 347"/>
                <a:gd name="T29" fmla="*/ 214 h 347"/>
                <a:gd name="T30" fmla="*/ 1 w 347"/>
                <a:gd name="T31" fmla="*/ 197 h 347"/>
                <a:gd name="T32" fmla="*/ 0 w 347"/>
                <a:gd name="T33" fmla="*/ 180 h 347"/>
                <a:gd name="T34" fmla="*/ 2 w 347"/>
                <a:gd name="T35" fmla="*/ 146 h 347"/>
                <a:gd name="T36" fmla="*/ 11 w 347"/>
                <a:gd name="T37" fmla="*/ 112 h 347"/>
                <a:gd name="T38" fmla="*/ 26 w 347"/>
                <a:gd name="T39" fmla="*/ 82 h 347"/>
                <a:gd name="T40" fmla="*/ 46 w 347"/>
                <a:gd name="T41" fmla="*/ 56 h 347"/>
                <a:gd name="T42" fmla="*/ 71 w 347"/>
                <a:gd name="T43" fmla="*/ 34 h 347"/>
                <a:gd name="T44" fmla="*/ 100 w 347"/>
                <a:gd name="T45" fmla="*/ 17 h 347"/>
                <a:gd name="T46" fmla="*/ 132 w 347"/>
                <a:gd name="T47" fmla="*/ 5 h 347"/>
                <a:gd name="T48" fmla="*/ 167 w 347"/>
                <a:gd name="T49" fmla="*/ 0 h 347"/>
                <a:gd name="T50" fmla="*/ 201 w 347"/>
                <a:gd name="T51" fmla="*/ 3 h 347"/>
                <a:gd name="T52" fmla="*/ 235 w 347"/>
                <a:gd name="T53" fmla="*/ 12 h 347"/>
                <a:gd name="T54" fmla="*/ 265 w 347"/>
                <a:gd name="T55" fmla="*/ 27 h 347"/>
                <a:gd name="T56" fmla="*/ 291 w 347"/>
                <a:gd name="T57" fmla="*/ 47 h 347"/>
                <a:gd name="T58" fmla="*/ 313 w 347"/>
                <a:gd name="T59" fmla="*/ 72 h 347"/>
                <a:gd name="T60" fmla="*/ 330 w 347"/>
                <a:gd name="T61" fmla="*/ 101 h 347"/>
                <a:gd name="T62" fmla="*/ 342 w 347"/>
                <a:gd name="T63" fmla="*/ 133 h 347"/>
                <a:gd name="T64" fmla="*/ 347 w 347"/>
                <a:gd name="T65" fmla="*/ 167 h 347"/>
                <a:gd name="T66" fmla="*/ 344 w 347"/>
                <a:gd name="T67" fmla="*/ 202 h 347"/>
                <a:gd name="T68" fmla="*/ 335 w 347"/>
                <a:gd name="T69" fmla="*/ 235 h 347"/>
                <a:gd name="T70" fmla="*/ 320 w 347"/>
                <a:gd name="T71" fmla="*/ 265 h 347"/>
                <a:gd name="T72" fmla="*/ 300 w 347"/>
                <a:gd name="T73" fmla="*/ 292 h 347"/>
                <a:gd name="T74" fmla="*/ 275 w 347"/>
                <a:gd name="T75" fmla="*/ 314 h 347"/>
                <a:gd name="T76" fmla="*/ 246 w 347"/>
                <a:gd name="T77" fmla="*/ 331 h 347"/>
                <a:gd name="T78" fmla="*/ 214 w 347"/>
                <a:gd name="T79" fmla="*/ 343 h 347"/>
                <a:gd name="T80" fmla="*/ 180 w 347"/>
                <a:gd name="T81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7" h="347">
                  <a:moveTo>
                    <a:pt x="180" y="347"/>
                  </a:moveTo>
                  <a:lnTo>
                    <a:pt x="162" y="347"/>
                  </a:lnTo>
                  <a:lnTo>
                    <a:pt x="145" y="345"/>
                  </a:lnTo>
                  <a:lnTo>
                    <a:pt x="129" y="341"/>
                  </a:lnTo>
                  <a:lnTo>
                    <a:pt x="113" y="336"/>
                  </a:lnTo>
                  <a:lnTo>
                    <a:pt x="98" y="330"/>
                  </a:lnTo>
                  <a:lnTo>
                    <a:pt x="83" y="322"/>
                  </a:lnTo>
                  <a:lnTo>
                    <a:pt x="69" y="313"/>
                  </a:lnTo>
                  <a:lnTo>
                    <a:pt x="55" y="301"/>
                  </a:lnTo>
                  <a:lnTo>
                    <a:pt x="44" y="288"/>
                  </a:lnTo>
                  <a:lnTo>
                    <a:pt x="33" y="275"/>
                  </a:lnTo>
                  <a:lnTo>
                    <a:pt x="24" y="261"/>
                  </a:lnTo>
                  <a:lnTo>
                    <a:pt x="16" y="246"/>
                  </a:lnTo>
                  <a:lnTo>
                    <a:pt x="9" y="230"/>
                  </a:lnTo>
                  <a:lnTo>
                    <a:pt x="5" y="214"/>
                  </a:lnTo>
                  <a:lnTo>
                    <a:pt x="1" y="197"/>
                  </a:lnTo>
                  <a:lnTo>
                    <a:pt x="0" y="180"/>
                  </a:lnTo>
                  <a:lnTo>
                    <a:pt x="2" y="146"/>
                  </a:lnTo>
                  <a:lnTo>
                    <a:pt x="11" y="112"/>
                  </a:lnTo>
                  <a:lnTo>
                    <a:pt x="26" y="82"/>
                  </a:lnTo>
                  <a:lnTo>
                    <a:pt x="46" y="56"/>
                  </a:lnTo>
                  <a:lnTo>
                    <a:pt x="71" y="34"/>
                  </a:lnTo>
                  <a:lnTo>
                    <a:pt x="100" y="17"/>
                  </a:lnTo>
                  <a:lnTo>
                    <a:pt x="132" y="5"/>
                  </a:lnTo>
                  <a:lnTo>
                    <a:pt x="167" y="0"/>
                  </a:lnTo>
                  <a:lnTo>
                    <a:pt x="201" y="3"/>
                  </a:lnTo>
                  <a:lnTo>
                    <a:pt x="235" y="12"/>
                  </a:lnTo>
                  <a:lnTo>
                    <a:pt x="265" y="27"/>
                  </a:lnTo>
                  <a:lnTo>
                    <a:pt x="291" y="47"/>
                  </a:lnTo>
                  <a:lnTo>
                    <a:pt x="313" y="72"/>
                  </a:lnTo>
                  <a:lnTo>
                    <a:pt x="330" y="101"/>
                  </a:lnTo>
                  <a:lnTo>
                    <a:pt x="342" y="133"/>
                  </a:lnTo>
                  <a:lnTo>
                    <a:pt x="347" y="167"/>
                  </a:lnTo>
                  <a:lnTo>
                    <a:pt x="344" y="202"/>
                  </a:lnTo>
                  <a:lnTo>
                    <a:pt x="335" y="235"/>
                  </a:lnTo>
                  <a:lnTo>
                    <a:pt x="320" y="265"/>
                  </a:lnTo>
                  <a:lnTo>
                    <a:pt x="300" y="292"/>
                  </a:lnTo>
                  <a:lnTo>
                    <a:pt x="275" y="314"/>
                  </a:lnTo>
                  <a:lnTo>
                    <a:pt x="246" y="331"/>
                  </a:lnTo>
                  <a:lnTo>
                    <a:pt x="214" y="343"/>
                  </a:lnTo>
                  <a:lnTo>
                    <a:pt x="180" y="3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9" name="Freeform 1169"/>
            <p:cNvSpPr>
              <a:spLocks/>
            </p:cNvSpPr>
            <p:nvPr/>
          </p:nvSpPr>
          <p:spPr bwMode="auto">
            <a:xfrm>
              <a:off x="4418013" y="3819525"/>
              <a:ext cx="65087" cy="17463"/>
            </a:xfrm>
            <a:custGeom>
              <a:avLst/>
              <a:gdLst>
                <a:gd name="T0" fmla="*/ 204 w 204"/>
                <a:gd name="T1" fmla="*/ 0 h 56"/>
                <a:gd name="T2" fmla="*/ 0 w 204"/>
                <a:gd name="T3" fmla="*/ 1 h 56"/>
                <a:gd name="T4" fmla="*/ 0 w 204"/>
                <a:gd name="T5" fmla="*/ 56 h 56"/>
                <a:gd name="T6" fmla="*/ 204 w 204"/>
                <a:gd name="T7" fmla="*/ 55 h 56"/>
                <a:gd name="T8" fmla="*/ 204 w 20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56">
                  <a:moveTo>
                    <a:pt x="204" y="0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204" y="5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0" name="Freeform 1170"/>
            <p:cNvSpPr>
              <a:spLocks/>
            </p:cNvSpPr>
            <p:nvPr/>
          </p:nvSpPr>
          <p:spPr bwMode="auto">
            <a:xfrm>
              <a:off x="4335463" y="4006850"/>
              <a:ext cx="71437" cy="19050"/>
            </a:xfrm>
            <a:custGeom>
              <a:avLst/>
              <a:gdLst>
                <a:gd name="T0" fmla="*/ 222 w 222"/>
                <a:gd name="T1" fmla="*/ 0 h 58"/>
                <a:gd name="T2" fmla="*/ 0 w 222"/>
                <a:gd name="T3" fmla="*/ 1 h 58"/>
                <a:gd name="T4" fmla="*/ 0 w 222"/>
                <a:gd name="T5" fmla="*/ 57 h 58"/>
                <a:gd name="T6" fmla="*/ 222 w 222"/>
                <a:gd name="T7" fmla="*/ 58 h 58"/>
                <a:gd name="T8" fmla="*/ 222 w 22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">
                  <a:moveTo>
                    <a:pt x="222" y="0"/>
                  </a:moveTo>
                  <a:lnTo>
                    <a:pt x="0" y="1"/>
                  </a:lnTo>
                  <a:lnTo>
                    <a:pt x="0" y="57"/>
                  </a:lnTo>
                  <a:lnTo>
                    <a:pt x="222" y="5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1" name="Freeform 1171"/>
            <p:cNvSpPr>
              <a:spLocks/>
            </p:cNvSpPr>
            <p:nvPr/>
          </p:nvSpPr>
          <p:spPr bwMode="auto">
            <a:xfrm>
              <a:off x="4491038" y="3913188"/>
              <a:ext cx="68262" cy="19050"/>
            </a:xfrm>
            <a:custGeom>
              <a:avLst/>
              <a:gdLst>
                <a:gd name="T0" fmla="*/ 213 w 213"/>
                <a:gd name="T1" fmla="*/ 1 h 56"/>
                <a:gd name="T2" fmla="*/ 0 w 213"/>
                <a:gd name="T3" fmla="*/ 0 h 56"/>
                <a:gd name="T4" fmla="*/ 2 w 213"/>
                <a:gd name="T5" fmla="*/ 55 h 56"/>
                <a:gd name="T6" fmla="*/ 213 w 213"/>
                <a:gd name="T7" fmla="*/ 56 h 56"/>
                <a:gd name="T8" fmla="*/ 213 w 213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6">
                  <a:moveTo>
                    <a:pt x="213" y="1"/>
                  </a:moveTo>
                  <a:lnTo>
                    <a:pt x="0" y="0"/>
                  </a:lnTo>
                  <a:lnTo>
                    <a:pt x="2" y="55"/>
                  </a:lnTo>
                  <a:lnTo>
                    <a:pt x="213" y="5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s-MX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12" name="Freeform 11"/>
          <p:cNvSpPr>
            <a:spLocks/>
          </p:cNvSpPr>
          <p:nvPr/>
        </p:nvSpPr>
        <p:spPr bwMode="auto">
          <a:xfrm rot="10800000">
            <a:off x="5408341" y="3931703"/>
            <a:ext cx="3374889" cy="1002877"/>
          </a:xfrm>
          <a:custGeom>
            <a:avLst/>
            <a:gdLst>
              <a:gd name="T0" fmla="*/ 2147483647 w 1961"/>
              <a:gd name="T1" fmla="*/ 2147483647 h 55"/>
              <a:gd name="T2" fmla="*/ 2147483647 w 1961"/>
              <a:gd name="T3" fmla="*/ 0 h 55"/>
              <a:gd name="T4" fmla="*/ 0 w 1961"/>
              <a:gd name="T5" fmla="*/ 2147483647 h 55"/>
              <a:gd name="T6" fmla="*/ 0 60000 65536"/>
              <a:gd name="T7" fmla="*/ 0 60000 65536"/>
              <a:gd name="T8" fmla="*/ 0 60000 65536"/>
              <a:gd name="T9" fmla="*/ 0 w 1961"/>
              <a:gd name="T10" fmla="*/ 0 h 55"/>
              <a:gd name="T11" fmla="*/ 1961 w 1961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" h="55">
                <a:moveTo>
                  <a:pt x="1961" y="55"/>
                </a:moveTo>
                <a:lnTo>
                  <a:pt x="1733" y="0"/>
                </a:lnTo>
                <a:lnTo>
                  <a:pt x="0" y="1"/>
                </a:lnTo>
              </a:path>
            </a:pathLst>
          </a:custGeom>
          <a:noFill/>
          <a:ln w="22225">
            <a:solidFill>
              <a:srgbClr val="779BC3"/>
            </a:solidFill>
            <a:round/>
            <a:headEnd type="triangle" w="med" len="lg"/>
            <a:tailEnd/>
          </a:ln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5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6" name="Imagen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5029083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238865" y="519146"/>
            <a:ext cx="7476510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conceptual de CPI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6 Imagen" descr="Modelos CPI.png"/>
          <p:cNvPicPr>
            <a:picLocks noChangeAspect="1"/>
          </p:cNvPicPr>
          <p:nvPr/>
        </p:nvPicPr>
        <p:blipFill rotWithShape="1">
          <a:blip r:embed="rId2" cstate="print"/>
          <a:srcRect l="3621" t="11777" r="3046" b="2669"/>
          <a:stretch/>
        </p:blipFill>
        <p:spPr>
          <a:xfrm>
            <a:off x="249141" y="1210065"/>
            <a:ext cx="8633603" cy="4790743"/>
          </a:xfrm>
          <a:prstGeom prst="rect">
            <a:avLst/>
          </a:prstGeom>
        </p:spPr>
      </p:pic>
      <p:sp>
        <p:nvSpPr>
          <p:cNvPr id="51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5333882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238865" y="519146"/>
            <a:ext cx="7476510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implementación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ext Box 652"/>
          <p:cNvSpPr txBox="1">
            <a:spLocks noChangeArrowheads="1"/>
          </p:cNvSpPr>
          <p:nvPr/>
        </p:nvSpPr>
        <p:spPr bwMode="blackWhite">
          <a:xfrm>
            <a:off x="4761740" y="2348806"/>
            <a:ext cx="415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0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0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u="none" dirty="0">
                <a:solidFill>
                  <a:srgbClr val="000000"/>
                </a:solidFill>
                <a:ea typeface="ＭＳ Ｐゴシック" pitchFamily="34" charset="-128"/>
              </a:rPr>
              <a:t>Consolidación del </a:t>
            </a:r>
            <a:r>
              <a:rPr lang="es-MX" sz="1200" u="none" dirty="0" smtClean="0">
                <a:solidFill>
                  <a:srgbClr val="000000"/>
                </a:solidFill>
                <a:ea typeface="ＭＳ Ｐゴシック" pitchFamily="34" charset="-128"/>
              </a:rPr>
              <a:t>sistema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u="none" dirty="0" smtClean="0">
                <a:solidFill>
                  <a:srgbClr val="000000"/>
                </a:solidFill>
                <a:ea typeface="ＭＳ Ｐゴシック" pitchFamily="34" charset="-128"/>
              </a:rPr>
              <a:t>3 </a:t>
            </a:r>
            <a:r>
              <a:rPr lang="es-MX" sz="1200" u="none" dirty="0">
                <a:solidFill>
                  <a:srgbClr val="000000"/>
                </a:solidFill>
                <a:ea typeface="ＭＳ Ｐゴシック" pitchFamily="34" charset="-128"/>
              </a:rPr>
              <a:t>a 7  años</a:t>
            </a:r>
            <a:endParaRPr lang="es-ES" sz="1200" u="none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" name="Line 725"/>
          <p:cNvSpPr>
            <a:spLocks noChangeShapeType="1"/>
          </p:cNvSpPr>
          <p:nvPr/>
        </p:nvSpPr>
        <p:spPr bwMode="blackWhite">
          <a:xfrm>
            <a:off x="3860123" y="2881579"/>
            <a:ext cx="4254500" cy="0"/>
          </a:xfrm>
          <a:prstGeom prst="line">
            <a:avLst/>
          </a:prstGeom>
          <a:noFill/>
          <a:ln w="12700">
            <a:solidFill>
              <a:srgbClr val="B1C6DD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Text Box 812"/>
          <p:cNvSpPr txBox="1">
            <a:spLocks noChangeArrowheads="1"/>
          </p:cNvSpPr>
          <p:nvPr/>
        </p:nvSpPr>
        <p:spPr bwMode="blackWhite">
          <a:xfrm>
            <a:off x="4776028" y="4494422"/>
            <a:ext cx="4154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0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0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u="none" dirty="0">
                <a:solidFill>
                  <a:srgbClr val="000000"/>
                </a:solidFill>
                <a:ea typeface="ＭＳ Ｐゴシック" pitchFamily="34" charset="-128"/>
              </a:rPr>
              <a:t>Implementación de los proyectos piloto:</a:t>
            </a:r>
            <a:r>
              <a:rPr lang="es-MX" sz="1200" b="0" u="none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MX" sz="1200" b="0" u="none" dirty="0" smtClean="0">
                <a:solidFill>
                  <a:srgbClr val="000000"/>
                </a:solidFill>
                <a:ea typeface="ＭＳ Ｐゴシック" pitchFamily="34" charset="-128"/>
              </a:rPr>
              <a:t>Preparación de recursos </a:t>
            </a:r>
            <a:r>
              <a:rPr lang="es-MX" sz="1200" b="0" u="none" dirty="0">
                <a:solidFill>
                  <a:srgbClr val="000000"/>
                </a:solidFill>
                <a:ea typeface="ＭＳ Ｐゴシック" pitchFamily="34" charset="-128"/>
              </a:rPr>
              <a:t>necesarios (financieros, legales, cursos de sensibilización) para el lanzamiento del Sistema de </a:t>
            </a:r>
            <a:r>
              <a:rPr lang="es-MX" sz="1200" b="0" u="none" dirty="0" smtClean="0">
                <a:solidFill>
                  <a:srgbClr val="000000"/>
                </a:solidFill>
                <a:ea typeface="ＭＳ Ｐゴシック" pitchFamily="34" charset="-128"/>
              </a:rPr>
              <a:t>CPI.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u="none" dirty="0" smtClean="0">
                <a:solidFill>
                  <a:srgbClr val="000000"/>
                </a:solidFill>
                <a:ea typeface="ＭＳ Ｐゴシック" pitchFamily="34" charset="-128"/>
              </a:rPr>
              <a:t>6 </a:t>
            </a:r>
            <a:r>
              <a:rPr lang="es-MX" sz="1200" u="none" dirty="0" smtClean="0">
                <a:solidFill>
                  <a:srgbClr val="000000"/>
                </a:solidFill>
                <a:ea typeface="ＭＳ Ｐゴシック" pitchFamily="34" charset="-128"/>
              </a:rPr>
              <a:t>meses</a:t>
            </a:r>
            <a:endParaRPr lang="es-ES" sz="1200" u="none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" name="Text Box 817"/>
          <p:cNvSpPr txBox="1">
            <a:spLocks noChangeArrowheads="1"/>
          </p:cNvSpPr>
          <p:nvPr/>
        </p:nvSpPr>
        <p:spPr bwMode="blackWhite">
          <a:xfrm>
            <a:off x="4761740" y="3150117"/>
            <a:ext cx="41549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0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0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0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u="none" dirty="0">
                <a:solidFill>
                  <a:srgbClr val="000000"/>
                </a:solidFill>
                <a:ea typeface="ＭＳ Ｐゴシック" pitchFamily="34" charset="-128"/>
              </a:rPr>
              <a:t>Maduración del sistema: </a:t>
            </a:r>
            <a:r>
              <a:rPr lang="es-MX" sz="1200" b="0" u="none" dirty="0" smtClean="0">
                <a:solidFill>
                  <a:srgbClr val="000000"/>
                </a:solidFill>
                <a:ea typeface="ＭＳ Ｐゴシック" pitchFamily="34" charset="-128"/>
              </a:rPr>
              <a:t>Introducción de mecanismos  </a:t>
            </a:r>
            <a:r>
              <a:rPr lang="es-MX" sz="1200" b="0" u="none" dirty="0">
                <a:solidFill>
                  <a:srgbClr val="000000"/>
                </a:solidFill>
                <a:ea typeface="ＭＳ Ｐゴシック" pitchFamily="34" charset="-128"/>
              </a:rPr>
              <a:t>y políticas de apoyo a la innovación que propicien las condiciones adecuadas  para la ejecución de proyectos exitosos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u="none" dirty="0" smtClean="0">
                <a:solidFill>
                  <a:srgbClr val="000000"/>
                </a:solidFill>
                <a:ea typeface="ＭＳ Ｐゴシック" pitchFamily="34" charset="-128"/>
              </a:rPr>
              <a:t>2 </a:t>
            </a:r>
            <a:r>
              <a:rPr lang="es-MX" sz="1200" u="none" dirty="0" smtClean="0">
                <a:solidFill>
                  <a:srgbClr val="000000"/>
                </a:solidFill>
                <a:ea typeface="ＭＳ Ｐゴシック" pitchFamily="34" charset="-128"/>
              </a:rPr>
              <a:t>años</a:t>
            </a:r>
            <a:endParaRPr lang="es-ES" sz="1200" u="none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4" name="Line 725"/>
          <p:cNvSpPr>
            <a:spLocks noChangeShapeType="1"/>
          </p:cNvSpPr>
          <p:nvPr/>
        </p:nvSpPr>
        <p:spPr bwMode="blackWhite">
          <a:xfrm>
            <a:off x="3860123" y="3829316"/>
            <a:ext cx="4275138" cy="0"/>
          </a:xfrm>
          <a:prstGeom prst="line">
            <a:avLst/>
          </a:prstGeom>
          <a:noFill/>
          <a:ln w="12700">
            <a:solidFill>
              <a:srgbClr val="B1C6DD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3883" y="1645995"/>
            <a:ext cx="4636906" cy="3997702"/>
            <a:chOff x="548598" y="1727466"/>
            <a:chExt cx="3443288" cy="2968625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" r="3876"/>
            <a:stretch>
              <a:fillRect/>
            </a:stretch>
          </p:blipFill>
          <p:spPr bwMode="auto">
            <a:xfrm>
              <a:off x="548598" y="1727466"/>
              <a:ext cx="3268663" cy="296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AutoShape 660"/>
            <p:cNvSpPr>
              <a:spLocks noChangeArrowheads="1"/>
            </p:cNvSpPr>
            <p:nvPr/>
          </p:nvSpPr>
          <p:spPr bwMode="auto">
            <a:xfrm rot="5400000">
              <a:off x="3637080" y="2318809"/>
              <a:ext cx="527050" cy="182563"/>
            </a:xfrm>
            <a:prstGeom prst="triangle">
              <a:avLst>
                <a:gd name="adj" fmla="val 50000"/>
              </a:avLst>
            </a:prstGeom>
            <a:solidFill>
              <a:srgbClr val="3D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 anchor="ctr"/>
            <a:lstStyle/>
            <a:p>
              <a:pPr marL="0" marR="0" lvl="0" indent="0" defTabSz="9779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5" name="AutoShape 660"/>
            <p:cNvSpPr>
              <a:spLocks noChangeArrowheads="1"/>
            </p:cNvSpPr>
            <p:nvPr/>
          </p:nvSpPr>
          <p:spPr bwMode="auto">
            <a:xfrm rot="5400000">
              <a:off x="3637080" y="3149072"/>
              <a:ext cx="527050" cy="182563"/>
            </a:xfrm>
            <a:prstGeom prst="triangle">
              <a:avLst>
                <a:gd name="adj" fmla="val 50000"/>
              </a:avLst>
            </a:prstGeom>
            <a:solidFill>
              <a:srgbClr val="3D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 anchor="ctr"/>
            <a:lstStyle/>
            <a:p>
              <a:pPr marL="0" marR="0" lvl="0" indent="0" defTabSz="9779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" name="AutoShape 660"/>
            <p:cNvSpPr>
              <a:spLocks noChangeArrowheads="1"/>
            </p:cNvSpPr>
            <p:nvPr/>
          </p:nvSpPr>
          <p:spPr bwMode="auto">
            <a:xfrm rot="5400000">
              <a:off x="3637080" y="4022197"/>
              <a:ext cx="527050" cy="182563"/>
            </a:xfrm>
            <a:prstGeom prst="triangle">
              <a:avLst>
                <a:gd name="adj" fmla="val 50000"/>
              </a:avLst>
            </a:prstGeom>
            <a:solidFill>
              <a:srgbClr val="3D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 anchor="ctr"/>
            <a:lstStyle/>
            <a:p>
              <a:pPr marL="0" marR="0" lvl="0" indent="0" defTabSz="9779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37" name="17 Forma"/>
            <p:cNvCxnSpPr/>
            <p:nvPr/>
          </p:nvCxnSpPr>
          <p:spPr>
            <a:xfrm>
              <a:off x="1918611" y="4069029"/>
              <a:ext cx="1795462" cy="5873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38" name="17 Forma"/>
            <p:cNvCxnSpPr/>
            <p:nvPr/>
          </p:nvCxnSpPr>
          <p:spPr>
            <a:xfrm flipV="1">
              <a:off x="2398036" y="3240354"/>
              <a:ext cx="1316037" cy="39370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39" name="17 Forma"/>
            <p:cNvCxnSpPr/>
            <p:nvPr/>
          </p:nvCxnSpPr>
          <p:spPr>
            <a:xfrm flipV="1">
              <a:off x="2474236" y="2410091"/>
              <a:ext cx="1239837" cy="44767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40" name="Rectángulo 39"/>
            <p:cNvSpPr/>
            <p:nvPr/>
          </p:nvSpPr>
          <p:spPr>
            <a:xfrm rot="2267196">
              <a:off x="831633" y="3676916"/>
              <a:ext cx="1251284" cy="240632"/>
            </a:xfrm>
            <a:prstGeom prst="rect">
              <a:avLst/>
            </a:prstGeom>
            <a:solidFill>
              <a:srgbClr val="456F9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 rot="2558423">
              <a:off x="742068" y="3665367"/>
              <a:ext cx="1441767" cy="274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s-CO" b="1" dirty="0" smtClean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Implementación</a:t>
              </a:r>
              <a:endParaRPr kumimoji="1" lang="en-US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205658" y="2915803"/>
            <a:ext cx="2639142" cy="60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Sensibilizar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05658" y="3790844"/>
            <a:ext cx="2639142" cy="60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Formar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205658" y="4665885"/>
            <a:ext cx="2639142" cy="60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Catalizar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05658" y="5540926"/>
            <a:ext cx="2639142" cy="60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Dar soporte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205658" y="1165721"/>
            <a:ext cx="2639142" cy="60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Planificar y gestionar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205658" y="2040762"/>
            <a:ext cx="2639142" cy="60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Financiar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836910" y="1319657"/>
            <a:ext cx="5054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y gestionar </a:t>
            </a:r>
            <a:r>
              <a:rPr lang="es-E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programa nacional de CPI.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836910" y="2134930"/>
            <a:ext cx="582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 </a:t>
            </a:r>
            <a:r>
              <a:rPr lang="es-CO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</a:t>
            </a:r>
            <a:r>
              <a:rPr lang="es-CO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CPI mediante instrumentos que incentiven a la oferta y a la demanda</a:t>
            </a:r>
            <a:r>
              <a:rPr lang="es-CO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836910" y="3004306"/>
            <a:ext cx="596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Sensibilizar </a:t>
            </a:r>
            <a:r>
              <a:rPr lang="es-E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oferta y la demanda sobre ventajas y oportunidades de la CPI y alinear a los sectores prioritarios del país con la política CPI</a:t>
            </a:r>
            <a:r>
              <a:rPr lang="es-E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2836908" y="3854684"/>
            <a:ext cx="596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Formar </a:t>
            </a:r>
            <a:r>
              <a:rPr lang="es-E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kern="0" dirty="0">
                <a:latin typeface="Arial" panose="020B0604020202020204" pitchFamily="34" charset="0"/>
                <a:cs typeface="Arial" panose="020B0604020202020204" pitchFamily="34" charset="0"/>
              </a:rPr>
              <a:t>los funcionarios públicos y a los técnicos de las empresas para profesionalizar los procesos de CPI.</a:t>
            </a:r>
            <a:endParaRPr lang="es-ES" sz="14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836909" y="4742840"/>
            <a:ext cx="596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Catalizar </a:t>
            </a:r>
            <a:r>
              <a:rPr lang="es-E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futuros procesos de CPI mediante actividades preparatorias y de planificación</a:t>
            </a:r>
            <a:r>
              <a:rPr lang="es-E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836910" y="5496103"/>
            <a:ext cx="5968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Dar soporte </a:t>
            </a:r>
            <a:r>
              <a:rPr lang="es-E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jurídico y técnico, y proveer con información actualizada, a los funcionarios responsables de ejecutar y supervisar las licitaciones.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33882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Subtítulo 2"/>
          <p:cNvSpPr txBox="1">
            <a:spLocks/>
          </p:cNvSpPr>
          <p:nvPr/>
        </p:nvSpPr>
        <p:spPr>
          <a:xfrm>
            <a:off x="1238865" y="519146"/>
            <a:ext cx="7476510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implementación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Rectángulo 39"/>
          <p:cNvSpPr/>
          <p:nvPr/>
        </p:nvSpPr>
        <p:spPr>
          <a:xfrm>
            <a:off x="5333882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Subtítulo 2"/>
          <p:cNvSpPr txBox="1">
            <a:spLocks/>
          </p:cNvSpPr>
          <p:nvPr/>
        </p:nvSpPr>
        <p:spPr>
          <a:xfrm>
            <a:off x="1238865" y="519146"/>
            <a:ext cx="7476510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Organizativa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64343" y="1210064"/>
            <a:ext cx="6230257" cy="5037239"/>
            <a:chOff x="2400300" y="1601945"/>
            <a:chExt cx="5194300" cy="4244826"/>
          </a:xfrm>
        </p:grpSpPr>
        <p:sp>
          <p:nvSpPr>
            <p:cNvPr id="57" name="4 Rectángulo"/>
            <p:cNvSpPr/>
            <p:nvPr/>
          </p:nvSpPr>
          <p:spPr bwMode="auto">
            <a:xfrm rot="5400000">
              <a:off x="2642981" y="3954305"/>
              <a:ext cx="807422" cy="114155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Instrumentos Financieros</a:t>
              </a:r>
            </a:p>
          </p:txBody>
        </p:sp>
        <p:cxnSp>
          <p:nvCxnSpPr>
            <p:cNvPr id="58" name="5 Conector angular"/>
            <p:cNvCxnSpPr>
              <a:stCxn id="60" idx="2"/>
              <a:endCxn id="57" idx="1"/>
            </p:cNvCxnSpPr>
            <p:nvPr/>
          </p:nvCxnSpPr>
          <p:spPr bwMode="auto">
            <a:xfrm rot="5400000">
              <a:off x="3169628" y="3559577"/>
              <a:ext cx="438861" cy="684732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6 Rectángulo"/>
            <p:cNvSpPr/>
            <p:nvPr/>
          </p:nvSpPr>
          <p:spPr bwMode="auto">
            <a:xfrm rot="5400000">
              <a:off x="3984413" y="3938626"/>
              <a:ext cx="807424" cy="117292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Soporte Legal y Técnico</a:t>
              </a:r>
            </a:p>
          </p:txBody>
        </p:sp>
        <p:sp>
          <p:nvSpPr>
            <p:cNvPr id="60" name="7 Rectángulo"/>
            <p:cNvSpPr/>
            <p:nvPr/>
          </p:nvSpPr>
          <p:spPr bwMode="auto">
            <a:xfrm>
              <a:off x="3003713" y="3250513"/>
              <a:ext cx="1455423" cy="432000"/>
            </a:xfrm>
            <a:prstGeom prst="rect">
              <a:avLst/>
            </a:prstGeom>
            <a:solidFill>
              <a:srgbClr val="3D6087">
                <a:lumMod val="7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Responsable </a:t>
              </a:r>
              <a:r>
                <a:rPr kumimoji="1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acciones preparatorias</a:t>
              </a:r>
              <a:endParaRPr kumimoji="1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61" name="8 Conector angular"/>
            <p:cNvCxnSpPr>
              <a:stCxn id="60" idx="2"/>
              <a:endCxn id="59" idx="1"/>
            </p:cNvCxnSpPr>
            <p:nvPr/>
          </p:nvCxnSpPr>
          <p:spPr bwMode="auto">
            <a:xfrm rot="16200000" flipH="1">
              <a:off x="3840344" y="3573593"/>
              <a:ext cx="438861" cy="656701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9 Rectángulo"/>
            <p:cNvSpPr/>
            <p:nvPr/>
          </p:nvSpPr>
          <p:spPr bwMode="auto">
            <a:xfrm>
              <a:off x="4329557" y="1873894"/>
              <a:ext cx="1440160" cy="396000"/>
            </a:xfrm>
            <a:prstGeom prst="rect">
              <a:avLst/>
            </a:prstGeom>
            <a:solidFill>
              <a:srgbClr val="3D6087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Dirección del Programa CPI</a:t>
              </a:r>
            </a:p>
          </p:txBody>
        </p:sp>
        <p:cxnSp>
          <p:nvCxnSpPr>
            <p:cNvPr id="63" name="10 Conector angular"/>
            <p:cNvCxnSpPr>
              <a:stCxn id="62" idx="2"/>
              <a:endCxn id="60" idx="0"/>
            </p:cNvCxnSpPr>
            <p:nvPr/>
          </p:nvCxnSpPr>
          <p:spPr bwMode="auto">
            <a:xfrm rot="5400000">
              <a:off x="3900222" y="2101097"/>
              <a:ext cx="980619" cy="1318213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11 Rectángulo"/>
            <p:cNvSpPr/>
            <p:nvPr/>
          </p:nvSpPr>
          <p:spPr bwMode="auto">
            <a:xfrm>
              <a:off x="3528701" y="2491707"/>
              <a:ext cx="930433" cy="423557"/>
            </a:xfrm>
            <a:prstGeom prst="rect">
              <a:avLst/>
            </a:prstGeom>
            <a:solidFill>
              <a:srgbClr val="4D7BAD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Comité Asesor Internacional</a:t>
              </a:r>
            </a:p>
          </p:txBody>
        </p:sp>
        <p:cxnSp>
          <p:nvCxnSpPr>
            <p:cNvPr id="65" name="97 Conector angular"/>
            <p:cNvCxnSpPr>
              <a:stCxn id="62" idx="2"/>
              <a:endCxn id="64" idx="3"/>
            </p:cNvCxnSpPr>
            <p:nvPr/>
          </p:nvCxnSpPr>
          <p:spPr bwMode="auto">
            <a:xfrm rot="5400000">
              <a:off x="4537591" y="2191438"/>
              <a:ext cx="433591" cy="590503"/>
            </a:xfrm>
            <a:prstGeom prst="bentConnector2">
              <a:avLst/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13 Conector angular"/>
            <p:cNvCxnSpPr>
              <a:stCxn id="62" idx="2"/>
              <a:endCxn id="68" idx="0"/>
            </p:cNvCxnSpPr>
            <p:nvPr/>
          </p:nvCxnSpPr>
          <p:spPr bwMode="auto">
            <a:xfrm rot="16200000" flipH="1">
              <a:off x="5158372" y="2161159"/>
              <a:ext cx="980619" cy="1198088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2400300" y="1601945"/>
              <a:ext cx="5194300" cy="2272488"/>
            </a:xfrm>
            <a:prstGeom prst="rect">
              <a:avLst/>
            </a:prstGeom>
            <a:noFill/>
            <a:ln w="28575" algn="ctr">
              <a:solidFill>
                <a:srgbClr val="3D6087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anchor="t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D6087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Gobierno y gestión</a:t>
              </a:r>
            </a:p>
          </p:txBody>
        </p:sp>
        <p:sp>
          <p:nvSpPr>
            <p:cNvPr id="68" name="15 Rectángulo"/>
            <p:cNvSpPr/>
            <p:nvPr/>
          </p:nvSpPr>
          <p:spPr bwMode="auto">
            <a:xfrm>
              <a:off x="5484717" y="3250513"/>
              <a:ext cx="1526017" cy="432000"/>
            </a:xfrm>
            <a:prstGeom prst="rect">
              <a:avLst/>
            </a:prstGeom>
            <a:solidFill>
              <a:srgbClr val="3D6087">
                <a:lumMod val="75000"/>
              </a:srgbClr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Responsable </a:t>
              </a:r>
              <a:r>
                <a:rPr kumimoji="1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acciones de soporte</a:t>
              </a:r>
              <a:endParaRPr kumimoji="1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69" name="16 Conector angular"/>
            <p:cNvCxnSpPr>
              <a:stCxn id="68" idx="2"/>
              <a:endCxn id="71" idx="0"/>
            </p:cNvCxnSpPr>
            <p:nvPr/>
          </p:nvCxnSpPr>
          <p:spPr bwMode="auto">
            <a:xfrm rot="5400000">
              <a:off x="5697514" y="3592426"/>
              <a:ext cx="460125" cy="640298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17 Conector angular"/>
            <p:cNvCxnSpPr>
              <a:stCxn id="68" idx="2"/>
              <a:endCxn id="72" idx="0"/>
            </p:cNvCxnSpPr>
            <p:nvPr/>
          </p:nvCxnSpPr>
          <p:spPr bwMode="auto">
            <a:xfrm rot="16200000" flipH="1">
              <a:off x="6342354" y="3587884"/>
              <a:ext cx="460125" cy="649382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18 Rectángulo"/>
            <p:cNvSpPr/>
            <p:nvPr/>
          </p:nvSpPr>
          <p:spPr bwMode="auto">
            <a:xfrm>
              <a:off x="5059119" y="4142638"/>
              <a:ext cx="1096615" cy="80742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Formación</a:t>
              </a:r>
            </a:p>
          </p:txBody>
        </p:sp>
        <p:sp>
          <p:nvSpPr>
            <p:cNvPr id="72" name="19 Rectángulo"/>
            <p:cNvSpPr/>
            <p:nvPr/>
          </p:nvSpPr>
          <p:spPr bwMode="auto">
            <a:xfrm>
              <a:off x="6348800" y="4142638"/>
              <a:ext cx="1096615" cy="80742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Sensibilización</a:t>
              </a:r>
            </a:p>
          </p:txBody>
        </p:sp>
        <p:sp>
          <p:nvSpPr>
            <p:cNvPr id="73" name="23 Rectángulo"/>
            <p:cNvSpPr/>
            <p:nvPr/>
          </p:nvSpPr>
          <p:spPr bwMode="auto">
            <a:xfrm>
              <a:off x="5566993" y="2493218"/>
              <a:ext cx="930433" cy="424715"/>
            </a:xfrm>
            <a:prstGeom prst="rect">
              <a:avLst/>
            </a:prstGeom>
            <a:solidFill>
              <a:srgbClr val="4D7BAD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Comité </a:t>
              </a:r>
              <a:r>
                <a:rPr kumimoji="1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Asesor</a:t>
              </a:r>
              <a:endParaRPr kumimoji="1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74" name="97 Conector angular"/>
            <p:cNvCxnSpPr>
              <a:stCxn id="62" idx="2"/>
              <a:endCxn id="73" idx="1"/>
            </p:cNvCxnSpPr>
            <p:nvPr/>
          </p:nvCxnSpPr>
          <p:spPr bwMode="auto">
            <a:xfrm rot="16200000" flipH="1">
              <a:off x="5090474" y="2229057"/>
              <a:ext cx="435682" cy="517356"/>
            </a:xfrm>
            <a:prstGeom prst="bentConnector2">
              <a:avLst/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26 Rectángulo"/>
            <p:cNvSpPr/>
            <p:nvPr/>
          </p:nvSpPr>
          <p:spPr bwMode="auto">
            <a:xfrm>
              <a:off x="5025230" y="5039348"/>
              <a:ext cx="2444991" cy="80742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Catalización</a:t>
              </a: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</a:p>
          </p:txBody>
        </p:sp>
        <p:cxnSp>
          <p:nvCxnSpPr>
            <p:cNvPr id="76" name="71 Conector angular"/>
            <p:cNvCxnSpPr>
              <a:stCxn id="68" idx="2"/>
              <a:endCxn id="75" idx="0"/>
            </p:cNvCxnSpPr>
            <p:nvPr/>
          </p:nvCxnSpPr>
          <p:spPr bwMode="auto">
            <a:xfrm rot="16200000" flipH="1">
              <a:off x="5569308" y="4360929"/>
              <a:ext cx="1356835" cy="1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28 Rectángulo"/>
            <p:cNvSpPr/>
            <p:nvPr/>
          </p:nvSpPr>
          <p:spPr bwMode="auto">
            <a:xfrm rot="5400000">
              <a:off x="3327713" y="4579988"/>
              <a:ext cx="807422" cy="172614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Seguimiento y evaluación</a:t>
              </a:r>
            </a:p>
          </p:txBody>
        </p:sp>
        <p:cxnSp>
          <p:nvCxnSpPr>
            <p:cNvPr id="78" name="71 Conector angular"/>
            <p:cNvCxnSpPr>
              <a:stCxn id="60" idx="2"/>
              <a:endCxn id="77" idx="1"/>
            </p:cNvCxnSpPr>
            <p:nvPr/>
          </p:nvCxnSpPr>
          <p:spPr bwMode="auto">
            <a:xfrm rot="5400000">
              <a:off x="3053006" y="4360988"/>
              <a:ext cx="1356836" cy="10588"/>
            </a:xfrm>
            <a:prstGeom prst="bentConnector3">
              <a:avLst>
                <a:gd name="adj1" fmla="val 50000"/>
              </a:avLst>
            </a:prstGeom>
            <a:solidFill>
              <a:srgbClr val="580101"/>
            </a:solidFill>
            <a:ln w="9525" cap="flat" cmpd="sng" algn="ctr">
              <a:solidFill>
                <a:srgbClr val="CCCCCC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9" name="Imagen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05658" y="4837163"/>
            <a:ext cx="8737690" cy="1512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11967" y="5352643"/>
            <a:ext cx="7522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400" noProof="1">
                <a:solidFill>
                  <a:srgbClr val="404040"/>
                </a:solidFill>
                <a:latin typeface="Arial"/>
                <a:cs typeface="Arial"/>
              </a:rPr>
              <a:t>Tel. (+57 1) 795 6600 </a:t>
            </a:r>
            <a:endParaRPr lang="cs-CZ" sz="1400" noProof="1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Carrera </a:t>
            </a:r>
            <a:r>
              <a:rPr lang="cs-CZ" sz="1400" noProof="1">
                <a:solidFill>
                  <a:srgbClr val="404040"/>
                </a:solidFill>
                <a:latin typeface="Arial"/>
                <a:cs typeface="Arial"/>
              </a:rPr>
              <a:t>7 No. 26 - 20 Piso </a:t>
            </a:r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17</a:t>
            </a:r>
          </a:p>
          <a:p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Bogotá </a:t>
            </a:r>
            <a:r>
              <a:rPr lang="es-ES" sz="1400" noProof="1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 Colombia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718682"/>
            <a:ext cx="4520886" cy="1660520"/>
          </a:xfrm>
          <a:prstGeom prst="rect">
            <a:avLst/>
          </a:prstGeom>
        </p:spPr>
      </p:pic>
      <p:pic>
        <p:nvPicPr>
          <p:cNvPr id="12" name="Imagen 11" descr="CCE_Gobierno_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65" y="5108053"/>
            <a:ext cx="5486583" cy="97844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1967" y="4179693"/>
            <a:ext cx="4928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marcela.riascos@colombiacompra.gov.co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julio.fajardo@colombiacompra.gov.co</a:t>
            </a:r>
          </a:p>
        </p:txBody>
      </p:sp>
      <p:sp>
        <p:nvSpPr>
          <p:cNvPr id="42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San Salvador, julio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0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471</Words>
  <Application>Microsoft Office PowerPoint</Application>
  <PresentationFormat>Presentación en pantalla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ＭＳ Ｐゴシック</vt:lpstr>
      <vt:lpstr>宋体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Dattis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Margarita Zuleta González</dc:creator>
  <cp:lastModifiedBy>Julio Felipe Fajardo San Martín</cp:lastModifiedBy>
  <cp:revision>278</cp:revision>
  <cp:lastPrinted>2015-09-23T17:14:40Z</cp:lastPrinted>
  <dcterms:created xsi:type="dcterms:W3CDTF">2015-09-07T14:39:30Z</dcterms:created>
  <dcterms:modified xsi:type="dcterms:W3CDTF">2016-07-12T04:44:22Z</dcterms:modified>
</cp:coreProperties>
</file>